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5" r:id="rId37"/>
    <p:sldId id="296" r:id="rId38"/>
    <p:sldId id="297" r:id="rId39"/>
    <p:sldId id="298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  <p:sldId id="309" r:id="rId50"/>
    <p:sldId id="310" r:id="rId51"/>
    <p:sldId id="312" r:id="rId52"/>
    <p:sldId id="313" r:id="rId53"/>
    <p:sldId id="314" r:id="rId54"/>
    <p:sldId id="315" r:id="rId55"/>
    <p:sldId id="316" r:id="rId56"/>
    <p:sldId id="317" r:id="rId57"/>
    <p:sldId id="318" r:id="rId58"/>
    <p:sldId id="319" r:id="rId5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1395" autoAdjust="0"/>
  </p:normalViewPr>
  <p:slideViewPr>
    <p:cSldViewPr snapToGrid="0">
      <p:cViewPr varScale="1">
        <p:scale>
          <a:sx n="105" d="100"/>
          <a:sy n="105" d="100"/>
        </p:scale>
        <p:origin x="8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0D77BA-8121-9743-AE96-BB0A293DDB05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FA35A74-D06A-2243-82A4-572AF33E25D8}">
      <dgm:prSet/>
      <dgm:spPr/>
      <dgm:t>
        <a:bodyPr/>
        <a:lstStyle/>
        <a:p>
          <a:pPr rtl="0"/>
          <a:r>
            <a:rPr lang="en-US" dirty="0" smtClean="0"/>
            <a:t>Defined at the point from which food or liquids are presented to the oral cavity</a:t>
          </a:r>
          <a:endParaRPr lang="en-US" dirty="0"/>
        </a:p>
      </dgm:t>
    </dgm:pt>
    <dgm:pt modelId="{FE71CF3A-BF43-5C49-BF79-D110B87E020E}" type="parTrans" cxnId="{5B1648AE-E119-F643-B010-0FD469E02BA0}">
      <dgm:prSet/>
      <dgm:spPr/>
      <dgm:t>
        <a:bodyPr/>
        <a:lstStyle/>
        <a:p>
          <a:endParaRPr lang="en-US"/>
        </a:p>
      </dgm:t>
    </dgm:pt>
    <dgm:pt modelId="{344094E4-B5CA-5543-B9F8-5D7B6D433028}" type="sibTrans" cxnId="{5B1648AE-E119-F643-B010-0FD469E02BA0}">
      <dgm:prSet/>
      <dgm:spPr/>
      <dgm:t>
        <a:bodyPr/>
        <a:lstStyle/>
        <a:p>
          <a:endParaRPr lang="en-US"/>
        </a:p>
      </dgm:t>
    </dgm:pt>
    <dgm:pt modelId="{995EEFCD-6A2A-A24C-88C0-9B6F130D3415}">
      <dgm:prSet/>
      <dgm:spPr/>
      <dgm:t>
        <a:bodyPr/>
        <a:lstStyle/>
        <a:p>
          <a:pPr rtl="0"/>
          <a:r>
            <a:rPr lang="en-US" dirty="0" smtClean="0"/>
            <a:t>Food is broken down in preparation to form the bolus</a:t>
          </a:r>
          <a:endParaRPr lang="en-US" dirty="0"/>
        </a:p>
      </dgm:t>
    </dgm:pt>
    <dgm:pt modelId="{68B76EE5-409E-7541-B76B-5ACB878C2656}" type="parTrans" cxnId="{A59E3DA3-AF48-D944-8921-BEF364E3C791}">
      <dgm:prSet/>
      <dgm:spPr/>
      <dgm:t>
        <a:bodyPr/>
        <a:lstStyle/>
        <a:p>
          <a:endParaRPr lang="en-US"/>
        </a:p>
      </dgm:t>
    </dgm:pt>
    <dgm:pt modelId="{58AACDCF-9F49-514D-98E4-BD556F790DC9}" type="sibTrans" cxnId="{A59E3DA3-AF48-D944-8921-BEF364E3C791}">
      <dgm:prSet/>
      <dgm:spPr/>
      <dgm:t>
        <a:bodyPr/>
        <a:lstStyle/>
        <a:p>
          <a:endParaRPr lang="en-US"/>
        </a:p>
      </dgm:t>
    </dgm:pt>
    <dgm:pt modelId="{EAC91072-D7D7-D540-950B-8F4F93264E48}">
      <dgm:prSet/>
      <dgm:spPr/>
      <dgm:t>
        <a:bodyPr/>
        <a:lstStyle/>
        <a:p>
          <a:pPr rtl="0"/>
          <a:r>
            <a:rPr lang="en-US" dirty="0" smtClean="0"/>
            <a:t>Via chewing, sucking, and moving food or liquid into the throat</a:t>
          </a:r>
          <a:endParaRPr lang="en-US" dirty="0"/>
        </a:p>
      </dgm:t>
    </dgm:pt>
    <dgm:pt modelId="{21EA2AF3-6E46-E542-A494-08EAFBCA34D0}" type="parTrans" cxnId="{B0185211-6CA8-FF43-A2B4-24449D87260C}">
      <dgm:prSet/>
      <dgm:spPr/>
      <dgm:t>
        <a:bodyPr/>
        <a:lstStyle/>
        <a:p>
          <a:endParaRPr lang="en-US"/>
        </a:p>
      </dgm:t>
    </dgm:pt>
    <dgm:pt modelId="{AAAA34E6-6C85-5644-9CCB-61C108DEADFA}" type="sibTrans" cxnId="{B0185211-6CA8-FF43-A2B4-24449D87260C}">
      <dgm:prSet/>
      <dgm:spPr/>
      <dgm:t>
        <a:bodyPr/>
        <a:lstStyle/>
        <a:p>
          <a:endParaRPr lang="en-US"/>
        </a:p>
      </dgm:t>
    </dgm:pt>
    <dgm:pt modelId="{D0787326-6096-EB43-A225-EF5E87745AAE}">
      <dgm:prSet/>
      <dgm:spPr/>
      <dgm:t>
        <a:bodyPr/>
        <a:lstStyle/>
        <a:p>
          <a:pPr rtl="0"/>
          <a:r>
            <a:rPr lang="en-US" dirty="0" smtClean="0"/>
            <a:t>This phase requires adequate lip closure, tongue movement-coordination/control, saliva management, and jaw movement</a:t>
          </a:r>
          <a:endParaRPr lang="en-US" dirty="0"/>
        </a:p>
      </dgm:t>
    </dgm:pt>
    <dgm:pt modelId="{257D8B71-131B-2946-9F27-2A728A3C10F6}" type="parTrans" cxnId="{DBA23102-4618-974D-830C-58CFC162219A}">
      <dgm:prSet/>
      <dgm:spPr/>
      <dgm:t>
        <a:bodyPr/>
        <a:lstStyle/>
        <a:p>
          <a:endParaRPr lang="en-US"/>
        </a:p>
      </dgm:t>
    </dgm:pt>
    <dgm:pt modelId="{F187E4AE-58E3-6646-90FF-3E41E345D619}" type="sibTrans" cxnId="{DBA23102-4618-974D-830C-58CFC162219A}">
      <dgm:prSet/>
      <dgm:spPr/>
      <dgm:t>
        <a:bodyPr/>
        <a:lstStyle/>
        <a:p>
          <a:endParaRPr lang="en-US"/>
        </a:p>
      </dgm:t>
    </dgm:pt>
    <dgm:pt modelId="{91B33F48-DE65-7A44-A6B7-1939BA60A15D}" type="pres">
      <dgm:prSet presAssocID="{160D77BA-8121-9743-AE96-BB0A293DDB05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EF9337-84A6-7E44-B4DE-D7D2120969A3}" type="pres">
      <dgm:prSet presAssocID="{160D77BA-8121-9743-AE96-BB0A293DDB05}" presName="arrow" presStyleLbl="bgShp" presStyleIdx="0" presStyleCnt="1"/>
      <dgm:spPr/>
    </dgm:pt>
    <dgm:pt modelId="{8F56CC79-280F-7649-8232-8225F01E11AD}" type="pres">
      <dgm:prSet presAssocID="{160D77BA-8121-9743-AE96-BB0A293DDB05}" presName="linearProcess" presStyleCnt="0"/>
      <dgm:spPr/>
    </dgm:pt>
    <dgm:pt modelId="{5C0610F7-81F8-0C45-9F18-7C8FF11BCAD4}" type="pres">
      <dgm:prSet presAssocID="{4FA35A74-D06A-2243-82A4-572AF33E25D8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D7CEA0-1783-8545-9677-7B535180B8A9}" type="pres">
      <dgm:prSet presAssocID="{344094E4-B5CA-5543-B9F8-5D7B6D433028}" presName="sibTrans" presStyleCnt="0"/>
      <dgm:spPr/>
    </dgm:pt>
    <dgm:pt modelId="{22E209D1-6536-AA41-B0B9-159E9572DE1A}" type="pres">
      <dgm:prSet presAssocID="{995EEFCD-6A2A-A24C-88C0-9B6F130D3415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F0EFC7-DFD0-834A-8768-7DBDC078C018}" type="pres">
      <dgm:prSet presAssocID="{58AACDCF-9F49-514D-98E4-BD556F790DC9}" presName="sibTrans" presStyleCnt="0"/>
      <dgm:spPr/>
    </dgm:pt>
    <dgm:pt modelId="{13F5186B-24E7-5242-9474-BF069B68898A}" type="pres">
      <dgm:prSet presAssocID="{D0787326-6096-EB43-A225-EF5E87745AAE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F4AD1B9-15B8-41F3-ABD9-195774477C17}" type="presOf" srcId="{995EEFCD-6A2A-A24C-88C0-9B6F130D3415}" destId="{22E209D1-6536-AA41-B0B9-159E9572DE1A}" srcOrd="0" destOrd="0" presId="urn:microsoft.com/office/officeart/2005/8/layout/hProcess9"/>
    <dgm:cxn modelId="{B0185211-6CA8-FF43-A2B4-24449D87260C}" srcId="{995EEFCD-6A2A-A24C-88C0-9B6F130D3415}" destId="{EAC91072-D7D7-D540-950B-8F4F93264E48}" srcOrd="0" destOrd="0" parTransId="{21EA2AF3-6E46-E542-A494-08EAFBCA34D0}" sibTransId="{AAAA34E6-6C85-5644-9CCB-61C108DEADFA}"/>
    <dgm:cxn modelId="{DBA23102-4618-974D-830C-58CFC162219A}" srcId="{160D77BA-8121-9743-AE96-BB0A293DDB05}" destId="{D0787326-6096-EB43-A225-EF5E87745AAE}" srcOrd="2" destOrd="0" parTransId="{257D8B71-131B-2946-9F27-2A728A3C10F6}" sibTransId="{F187E4AE-58E3-6646-90FF-3E41E345D619}"/>
    <dgm:cxn modelId="{2386F475-2DED-41BF-AEA9-E13E21CA98EE}" type="presOf" srcId="{D0787326-6096-EB43-A225-EF5E87745AAE}" destId="{13F5186B-24E7-5242-9474-BF069B68898A}" srcOrd="0" destOrd="0" presId="urn:microsoft.com/office/officeart/2005/8/layout/hProcess9"/>
    <dgm:cxn modelId="{B513A234-7F23-40F4-BA19-64C3CB30BFA6}" type="presOf" srcId="{EAC91072-D7D7-D540-950B-8F4F93264E48}" destId="{22E209D1-6536-AA41-B0B9-159E9572DE1A}" srcOrd="0" destOrd="1" presId="urn:microsoft.com/office/officeart/2005/8/layout/hProcess9"/>
    <dgm:cxn modelId="{5B1648AE-E119-F643-B010-0FD469E02BA0}" srcId="{160D77BA-8121-9743-AE96-BB0A293DDB05}" destId="{4FA35A74-D06A-2243-82A4-572AF33E25D8}" srcOrd="0" destOrd="0" parTransId="{FE71CF3A-BF43-5C49-BF79-D110B87E020E}" sibTransId="{344094E4-B5CA-5543-B9F8-5D7B6D433028}"/>
    <dgm:cxn modelId="{CC8386CF-9A21-434F-AFED-D079AF5C6A15}" type="presOf" srcId="{160D77BA-8121-9743-AE96-BB0A293DDB05}" destId="{91B33F48-DE65-7A44-A6B7-1939BA60A15D}" srcOrd="0" destOrd="0" presId="urn:microsoft.com/office/officeart/2005/8/layout/hProcess9"/>
    <dgm:cxn modelId="{4F77B352-D7BB-4F36-AB27-DC71D6DE2EE6}" type="presOf" srcId="{4FA35A74-D06A-2243-82A4-572AF33E25D8}" destId="{5C0610F7-81F8-0C45-9F18-7C8FF11BCAD4}" srcOrd="0" destOrd="0" presId="urn:microsoft.com/office/officeart/2005/8/layout/hProcess9"/>
    <dgm:cxn modelId="{A59E3DA3-AF48-D944-8921-BEF364E3C791}" srcId="{160D77BA-8121-9743-AE96-BB0A293DDB05}" destId="{995EEFCD-6A2A-A24C-88C0-9B6F130D3415}" srcOrd="1" destOrd="0" parTransId="{68B76EE5-409E-7541-B76B-5ACB878C2656}" sibTransId="{58AACDCF-9F49-514D-98E4-BD556F790DC9}"/>
    <dgm:cxn modelId="{C7F221F3-B16E-4F1D-8CB9-574613A4B56D}" type="presParOf" srcId="{91B33F48-DE65-7A44-A6B7-1939BA60A15D}" destId="{8CEF9337-84A6-7E44-B4DE-D7D2120969A3}" srcOrd="0" destOrd="0" presId="urn:microsoft.com/office/officeart/2005/8/layout/hProcess9"/>
    <dgm:cxn modelId="{C5C99FA5-A676-4FC8-B7C4-4213EE15E697}" type="presParOf" srcId="{91B33F48-DE65-7A44-A6B7-1939BA60A15D}" destId="{8F56CC79-280F-7649-8232-8225F01E11AD}" srcOrd="1" destOrd="0" presId="urn:microsoft.com/office/officeart/2005/8/layout/hProcess9"/>
    <dgm:cxn modelId="{5AD3DD3F-67F9-4CDC-93E7-D1E28515623E}" type="presParOf" srcId="{8F56CC79-280F-7649-8232-8225F01E11AD}" destId="{5C0610F7-81F8-0C45-9F18-7C8FF11BCAD4}" srcOrd="0" destOrd="0" presId="urn:microsoft.com/office/officeart/2005/8/layout/hProcess9"/>
    <dgm:cxn modelId="{58DB983E-1635-4E16-A511-20F9426B182F}" type="presParOf" srcId="{8F56CC79-280F-7649-8232-8225F01E11AD}" destId="{6CD7CEA0-1783-8545-9677-7B535180B8A9}" srcOrd="1" destOrd="0" presId="urn:microsoft.com/office/officeart/2005/8/layout/hProcess9"/>
    <dgm:cxn modelId="{444E2B04-FE26-424F-8564-7ED42160D071}" type="presParOf" srcId="{8F56CC79-280F-7649-8232-8225F01E11AD}" destId="{22E209D1-6536-AA41-B0B9-159E9572DE1A}" srcOrd="2" destOrd="0" presId="urn:microsoft.com/office/officeart/2005/8/layout/hProcess9"/>
    <dgm:cxn modelId="{7676C3B4-62C9-409D-8800-D382A412365B}" type="presParOf" srcId="{8F56CC79-280F-7649-8232-8225F01E11AD}" destId="{B4F0EFC7-DFD0-834A-8768-7DBDC078C018}" srcOrd="3" destOrd="0" presId="urn:microsoft.com/office/officeart/2005/8/layout/hProcess9"/>
    <dgm:cxn modelId="{3F2030E2-E15D-4578-BFC5-49836B3A9B30}" type="presParOf" srcId="{8F56CC79-280F-7649-8232-8225F01E11AD}" destId="{13F5186B-24E7-5242-9474-BF069B68898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EFBF43-F532-5E46-9639-BC3879A63A27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B293A2E-4ABA-7D42-98EF-A4CED2135485}">
      <dgm:prSet/>
      <dgm:spPr/>
      <dgm:t>
        <a:bodyPr/>
        <a:lstStyle/>
        <a:p>
          <a:pPr rtl="0"/>
          <a:r>
            <a:rPr lang="en-US" dirty="0" smtClean="0"/>
            <a:t>Defined as the ability to propel a bolus from the anterior-posterior portion of the tongue to the back of the pharyngeal wall</a:t>
          </a:r>
          <a:endParaRPr lang="en-US" dirty="0"/>
        </a:p>
      </dgm:t>
    </dgm:pt>
    <dgm:pt modelId="{FA16DB4D-F7C1-4F49-A733-2D9AA66F0FB4}" type="parTrans" cxnId="{C8FC76DE-FDA9-9947-8411-2B26BE5FAD0A}">
      <dgm:prSet/>
      <dgm:spPr/>
      <dgm:t>
        <a:bodyPr/>
        <a:lstStyle/>
        <a:p>
          <a:endParaRPr lang="en-US"/>
        </a:p>
      </dgm:t>
    </dgm:pt>
    <dgm:pt modelId="{60296EAB-D312-B741-89FD-9F423A6B1287}" type="sibTrans" cxnId="{C8FC76DE-FDA9-9947-8411-2B26BE5FAD0A}">
      <dgm:prSet/>
      <dgm:spPr/>
      <dgm:t>
        <a:bodyPr/>
        <a:lstStyle/>
        <a:p>
          <a:endParaRPr lang="en-US"/>
        </a:p>
      </dgm:t>
    </dgm:pt>
    <dgm:pt modelId="{8988B496-68AB-8748-9567-A5AF57CC2753}" type="pres">
      <dgm:prSet presAssocID="{EBEFBF43-F532-5E46-9639-BC3879A63A27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93E716-0345-7646-B96E-2A8069CB3A0D}" type="pres">
      <dgm:prSet presAssocID="{EBEFBF43-F532-5E46-9639-BC3879A63A27}" presName="arrow" presStyleLbl="bgShp" presStyleIdx="0" presStyleCnt="1"/>
      <dgm:spPr/>
    </dgm:pt>
    <dgm:pt modelId="{E70EEFED-E5A3-2D4A-AAA0-7F7F52035BCB}" type="pres">
      <dgm:prSet presAssocID="{EBEFBF43-F532-5E46-9639-BC3879A63A27}" presName="linearProcess" presStyleCnt="0"/>
      <dgm:spPr/>
    </dgm:pt>
    <dgm:pt modelId="{9A793828-1F81-6D47-91FD-CCF2A73A8C84}" type="pres">
      <dgm:prSet presAssocID="{8B293A2E-4ABA-7D42-98EF-A4CED2135485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020ED9D-3FA2-4FC3-A528-1C4478106D46}" type="presOf" srcId="{EBEFBF43-F532-5E46-9639-BC3879A63A27}" destId="{8988B496-68AB-8748-9567-A5AF57CC2753}" srcOrd="0" destOrd="0" presId="urn:microsoft.com/office/officeart/2005/8/layout/hProcess9"/>
    <dgm:cxn modelId="{1709ABC8-89D6-4BFC-B0F3-AF8E4D80235F}" type="presOf" srcId="{8B293A2E-4ABA-7D42-98EF-A4CED2135485}" destId="{9A793828-1F81-6D47-91FD-CCF2A73A8C84}" srcOrd="0" destOrd="0" presId="urn:microsoft.com/office/officeart/2005/8/layout/hProcess9"/>
    <dgm:cxn modelId="{C8FC76DE-FDA9-9947-8411-2B26BE5FAD0A}" srcId="{EBEFBF43-F532-5E46-9639-BC3879A63A27}" destId="{8B293A2E-4ABA-7D42-98EF-A4CED2135485}" srcOrd="0" destOrd="0" parTransId="{FA16DB4D-F7C1-4F49-A733-2D9AA66F0FB4}" sibTransId="{60296EAB-D312-B741-89FD-9F423A6B1287}"/>
    <dgm:cxn modelId="{90B3C037-52B1-40A3-8931-22C4089C38AB}" type="presParOf" srcId="{8988B496-68AB-8748-9567-A5AF57CC2753}" destId="{8893E716-0345-7646-B96E-2A8069CB3A0D}" srcOrd="0" destOrd="0" presId="urn:microsoft.com/office/officeart/2005/8/layout/hProcess9"/>
    <dgm:cxn modelId="{9494DA25-F973-431D-8225-2DA211D16F5D}" type="presParOf" srcId="{8988B496-68AB-8748-9567-A5AF57CC2753}" destId="{E70EEFED-E5A3-2D4A-AAA0-7F7F52035BCB}" srcOrd="1" destOrd="0" presId="urn:microsoft.com/office/officeart/2005/8/layout/hProcess9"/>
    <dgm:cxn modelId="{DCF5D0D7-61C4-4006-ABA2-10D5F38C6305}" type="presParOf" srcId="{E70EEFED-E5A3-2D4A-AAA0-7F7F52035BCB}" destId="{9A793828-1F81-6D47-91FD-CCF2A73A8C84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EBF367-2033-D04C-A26A-43A5E267D1F4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CA0C238-028C-FB43-82B0-61D3390BFEA1}">
      <dgm:prSet/>
      <dgm:spPr/>
      <dgm:t>
        <a:bodyPr/>
        <a:lstStyle/>
        <a:p>
          <a:pPr rtl="0"/>
          <a:r>
            <a:rPr lang="en-US" dirty="0" smtClean="0"/>
            <a:t>Begins when the swallow reflex is triggered</a:t>
          </a:r>
          <a:endParaRPr lang="en-US" dirty="0"/>
        </a:p>
      </dgm:t>
    </dgm:pt>
    <dgm:pt modelId="{52EC7D68-5B6F-194B-B2ED-AE7440DB23B9}" type="parTrans" cxnId="{2384B8DF-98A4-6544-A45B-5B0427F9C37C}">
      <dgm:prSet/>
      <dgm:spPr/>
      <dgm:t>
        <a:bodyPr/>
        <a:lstStyle/>
        <a:p>
          <a:endParaRPr lang="en-US"/>
        </a:p>
      </dgm:t>
    </dgm:pt>
    <dgm:pt modelId="{86B7156A-D54D-0241-B3B7-B8BC2F851240}" type="sibTrans" cxnId="{2384B8DF-98A4-6544-A45B-5B0427F9C37C}">
      <dgm:prSet/>
      <dgm:spPr/>
      <dgm:t>
        <a:bodyPr/>
        <a:lstStyle/>
        <a:p>
          <a:endParaRPr lang="en-US"/>
        </a:p>
      </dgm:t>
    </dgm:pt>
    <dgm:pt modelId="{6C538934-9408-4C45-9FD8-1E6459E35345}">
      <dgm:prSet/>
      <dgm:spPr/>
      <dgm:t>
        <a:bodyPr/>
        <a:lstStyle/>
        <a:p>
          <a:pPr rtl="0"/>
          <a:r>
            <a:rPr lang="en-US" dirty="0" smtClean="0"/>
            <a:t>The </a:t>
          </a:r>
          <a:r>
            <a:rPr lang="en-US" dirty="0" smtClean="0"/>
            <a:t>larynx </a:t>
          </a:r>
          <a:r>
            <a:rPr lang="en-US" dirty="0" smtClean="0"/>
            <a:t>elevates and tilts forward</a:t>
          </a:r>
          <a:endParaRPr lang="en-US" dirty="0"/>
        </a:p>
      </dgm:t>
    </dgm:pt>
    <dgm:pt modelId="{464DC4C6-1EDE-F547-8C23-2EFDFE68D941}" type="parTrans" cxnId="{EACF6E5A-5915-CA48-BD78-8D8DEE9FEB29}">
      <dgm:prSet/>
      <dgm:spPr/>
      <dgm:t>
        <a:bodyPr/>
        <a:lstStyle/>
        <a:p>
          <a:endParaRPr lang="en-US"/>
        </a:p>
      </dgm:t>
    </dgm:pt>
    <dgm:pt modelId="{3B2126E6-3DD3-2142-8DD6-5A6544E33263}" type="sibTrans" cxnId="{EACF6E5A-5915-CA48-BD78-8D8DEE9FEB29}">
      <dgm:prSet/>
      <dgm:spPr/>
      <dgm:t>
        <a:bodyPr/>
        <a:lstStyle/>
        <a:p>
          <a:endParaRPr lang="en-US"/>
        </a:p>
      </dgm:t>
    </dgm:pt>
    <dgm:pt modelId="{6956A9FC-BC7C-EF45-BEF3-F905005BE887}">
      <dgm:prSet/>
      <dgm:spPr/>
      <dgm:t>
        <a:bodyPr/>
        <a:lstStyle/>
        <a:p>
          <a:pPr rtl="0"/>
          <a:r>
            <a:rPr lang="en-US" dirty="0" smtClean="0"/>
            <a:t>Vocal </a:t>
          </a:r>
          <a:r>
            <a:rPr lang="en-US" dirty="0" smtClean="0"/>
            <a:t>folds </a:t>
          </a:r>
          <a:r>
            <a:rPr lang="en-US" dirty="0" smtClean="0"/>
            <a:t>close to protect the airway</a:t>
          </a:r>
          <a:endParaRPr lang="en-US" dirty="0"/>
        </a:p>
      </dgm:t>
    </dgm:pt>
    <dgm:pt modelId="{B21ED3D8-28FC-2447-B59F-335610BCD423}" type="parTrans" cxnId="{0573C395-C699-6A4E-A55B-F774D014C199}">
      <dgm:prSet/>
      <dgm:spPr/>
      <dgm:t>
        <a:bodyPr/>
        <a:lstStyle/>
        <a:p>
          <a:endParaRPr lang="en-US"/>
        </a:p>
      </dgm:t>
    </dgm:pt>
    <dgm:pt modelId="{455083C5-F53A-4849-BCFB-1437AB74B7A4}" type="sibTrans" cxnId="{0573C395-C699-6A4E-A55B-F774D014C199}">
      <dgm:prSet/>
      <dgm:spPr/>
      <dgm:t>
        <a:bodyPr/>
        <a:lstStyle/>
        <a:p>
          <a:endParaRPr lang="en-US"/>
        </a:p>
      </dgm:t>
    </dgm:pt>
    <dgm:pt modelId="{7602E57E-A492-2B4C-A3C5-CD79CF4BB249}">
      <dgm:prSet/>
      <dgm:spPr/>
      <dgm:t>
        <a:bodyPr/>
        <a:lstStyle/>
        <a:p>
          <a:pPr rtl="0"/>
          <a:r>
            <a:rPr lang="en-US" dirty="0" smtClean="0"/>
            <a:t>Epiglottis folds over the airway to protect and provide extra protection</a:t>
          </a:r>
          <a:endParaRPr lang="en-US" dirty="0"/>
        </a:p>
      </dgm:t>
    </dgm:pt>
    <dgm:pt modelId="{87DE5069-53BA-0F4A-82AD-F64FE6355E6B}" type="parTrans" cxnId="{FFD708FA-DE3B-D141-ABDD-0E32F8888375}">
      <dgm:prSet/>
      <dgm:spPr/>
      <dgm:t>
        <a:bodyPr/>
        <a:lstStyle/>
        <a:p>
          <a:endParaRPr lang="en-US"/>
        </a:p>
      </dgm:t>
    </dgm:pt>
    <dgm:pt modelId="{7025882D-ED27-4344-8F6A-8C7BBDC67D68}" type="sibTrans" cxnId="{FFD708FA-DE3B-D141-ABDD-0E32F8888375}">
      <dgm:prSet/>
      <dgm:spPr/>
      <dgm:t>
        <a:bodyPr/>
        <a:lstStyle/>
        <a:p>
          <a:endParaRPr lang="en-US"/>
        </a:p>
      </dgm:t>
    </dgm:pt>
    <dgm:pt modelId="{B1C0A1A2-F65B-2544-B606-6A944A8B69BB}">
      <dgm:prSet/>
      <dgm:spPr/>
      <dgm:t>
        <a:bodyPr/>
        <a:lstStyle/>
        <a:p>
          <a:pPr rtl="0"/>
          <a:r>
            <a:rPr lang="en-US" dirty="0" smtClean="0"/>
            <a:t>Muscles are attached from the larynx to the sphincter</a:t>
          </a:r>
          <a:endParaRPr lang="en-US" dirty="0"/>
        </a:p>
      </dgm:t>
    </dgm:pt>
    <dgm:pt modelId="{C7A946BA-8EE2-6849-B256-B764A76BFEB2}" type="parTrans" cxnId="{198A17D4-BF42-DE44-A482-3250145A4EC8}">
      <dgm:prSet/>
      <dgm:spPr/>
      <dgm:t>
        <a:bodyPr/>
        <a:lstStyle/>
        <a:p>
          <a:endParaRPr lang="en-US"/>
        </a:p>
      </dgm:t>
    </dgm:pt>
    <dgm:pt modelId="{B90056B1-B02C-2045-8CAD-090D2E9131F9}" type="sibTrans" cxnId="{198A17D4-BF42-DE44-A482-3250145A4EC8}">
      <dgm:prSet/>
      <dgm:spPr/>
      <dgm:t>
        <a:bodyPr/>
        <a:lstStyle/>
        <a:p>
          <a:endParaRPr lang="en-US"/>
        </a:p>
      </dgm:t>
    </dgm:pt>
    <dgm:pt modelId="{AC86549B-C3EC-9F44-80EF-A4D1C911334C}">
      <dgm:prSet/>
      <dgm:spPr/>
      <dgm:t>
        <a:bodyPr/>
        <a:lstStyle/>
        <a:p>
          <a:pPr rtl="0"/>
          <a:r>
            <a:rPr lang="en-US" dirty="0" smtClean="0"/>
            <a:t>As the larynx elevates, the sphincter opens to allow material to pass through the opening of the stomach</a:t>
          </a:r>
          <a:endParaRPr lang="en-US" dirty="0"/>
        </a:p>
      </dgm:t>
    </dgm:pt>
    <dgm:pt modelId="{A99BAA93-61A3-E841-81DC-EB76BC405DF4}" type="parTrans" cxnId="{20A095AB-8BDC-A94D-9F51-320239199298}">
      <dgm:prSet/>
      <dgm:spPr/>
      <dgm:t>
        <a:bodyPr/>
        <a:lstStyle/>
        <a:p>
          <a:endParaRPr lang="en-US"/>
        </a:p>
      </dgm:t>
    </dgm:pt>
    <dgm:pt modelId="{F1EA362A-5B41-F145-88A4-AC83197BB1C8}" type="sibTrans" cxnId="{20A095AB-8BDC-A94D-9F51-320239199298}">
      <dgm:prSet/>
      <dgm:spPr/>
      <dgm:t>
        <a:bodyPr/>
        <a:lstStyle/>
        <a:p>
          <a:endParaRPr lang="en-US"/>
        </a:p>
      </dgm:t>
    </dgm:pt>
    <dgm:pt modelId="{CDDCA663-E2DE-E047-BD8C-E96BB7D8D104}" type="pres">
      <dgm:prSet presAssocID="{9BEBF367-2033-D04C-A26A-43A5E267D1F4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86C033-9D9A-7E46-912F-69FC12A7CD15}" type="pres">
      <dgm:prSet presAssocID="{9BEBF367-2033-D04C-A26A-43A5E267D1F4}" presName="arrow" presStyleLbl="bgShp" presStyleIdx="0" presStyleCnt="1"/>
      <dgm:spPr/>
    </dgm:pt>
    <dgm:pt modelId="{F66DE4E5-F8EC-E342-A781-C69BA240A94F}" type="pres">
      <dgm:prSet presAssocID="{9BEBF367-2033-D04C-A26A-43A5E267D1F4}" presName="linearProcess" presStyleCnt="0"/>
      <dgm:spPr/>
    </dgm:pt>
    <dgm:pt modelId="{BE86198B-5B1B-8B49-A172-6CAA698DAB83}" type="pres">
      <dgm:prSet presAssocID="{9CA0C238-028C-FB43-82B0-61D3390BFEA1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10B8FB-D05D-5648-A04D-94E7FB5E350A}" type="pres">
      <dgm:prSet presAssocID="{86B7156A-D54D-0241-B3B7-B8BC2F851240}" presName="sibTrans" presStyleCnt="0"/>
      <dgm:spPr/>
    </dgm:pt>
    <dgm:pt modelId="{BD895837-BFD7-AC4B-BD97-3E5030B796C9}" type="pres">
      <dgm:prSet presAssocID="{6C538934-9408-4C45-9FD8-1E6459E35345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8ADD49-8207-304E-A9B1-554E17A4C6A6}" type="pres">
      <dgm:prSet presAssocID="{3B2126E6-3DD3-2142-8DD6-5A6544E33263}" presName="sibTrans" presStyleCnt="0"/>
      <dgm:spPr/>
    </dgm:pt>
    <dgm:pt modelId="{F8460411-79B3-0042-B93B-C9CCBACA656A}" type="pres">
      <dgm:prSet presAssocID="{6956A9FC-BC7C-EF45-BEF3-F905005BE887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BF2C2E-06AC-0640-B6BC-C1F97FC053F8}" type="pres">
      <dgm:prSet presAssocID="{455083C5-F53A-4849-BCFB-1437AB74B7A4}" presName="sibTrans" presStyleCnt="0"/>
      <dgm:spPr/>
    </dgm:pt>
    <dgm:pt modelId="{AFE0F63A-0D6D-9846-B2C0-EF5508719000}" type="pres">
      <dgm:prSet presAssocID="{7602E57E-A492-2B4C-A3C5-CD79CF4BB249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82F585-C0A5-E043-B8AF-5DF3E98E231B}" type="pres">
      <dgm:prSet presAssocID="{7025882D-ED27-4344-8F6A-8C7BBDC67D68}" presName="sibTrans" presStyleCnt="0"/>
      <dgm:spPr/>
    </dgm:pt>
    <dgm:pt modelId="{FA5E94AF-45E6-1043-8A4A-EB39E71E4469}" type="pres">
      <dgm:prSet presAssocID="{B1C0A1A2-F65B-2544-B606-6A944A8B69BB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26408D-7CC5-DF41-855B-FF6990A945DF}" type="pres">
      <dgm:prSet presAssocID="{B90056B1-B02C-2045-8CAD-090D2E9131F9}" presName="sibTrans" presStyleCnt="0"/>
      <dgm:spPr/>
    </dgm:pt>
    <dgm:pt modelId="{D30E8935-4CDC-6D4C-9775-9A8A56B60332}" type="pres">
      <dgm:prSet presAssocID="{AC86549B-C3EC-9F44-80EF-A4D1C911334C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FD708FA-DE3B-D141-ABDD-0E32F8888375}" srcId="{9BEBF367-2033-D04C-A26A-43A5E267D1F4}" destId="{7602E57E-A492-2B4C-A3C5-CD79CF4BB249}" srcOrd="3" destOrd="0" parTransId="{87DE5069-53BA-0F4A-82AD-F64FE6355E6B}" sibTransId="{7025882D-ED27-4344-8F6A-8C7BBDC67D68}"/>
    <dgm:cxn modelId="{5243B00A-1CF7-4884-A960-93FD32BA412C}" type="presOf" srcId="{AC86549B-C3EC-9F44-80EF-A4D1C911334C}" destId="{D30E8935-4CDC-6D4C-9775-9A8A56B60332}" srcOrd="0" destOrd="0" presId="urn:microsoft.com/office/officeart/2005/8/layout/hProcess9"/>
    <dgm:cxn modelId="{198A17D4-BF42-DE44-A482-3250145A4EC8}" srcId="{9BEBF367-2033-D04C-A26A-43A5E267D1F4}" destId="{B1C0A1A2-F65B-2544-B606-6A944A8B69BB}" srcOrd="4" destOrd="0" parTransId="{C7A946BA-8EE2-6849-B256-B764A76BFEB2}" sibTransId="{B90056B1-B02C-2045-8CAD-090D2E9131F9}"/>
    <dgm:cxn modelId="{0573C395-C699-6A4E-A55B-F774D014C199}" srcId="{9BEBF367-2033-D04C-A26A-43A5E267D1F4}" destId="{6956A9FC-BC7C-EF45-BEF3-F905005BE887}" srcOrd="2" destOrd="0" parTransId="{B21ED3D8-28FC-2447-B59F-335610BCD423}" sibTransId="{455083C5-F53A-4849-BCFB-1437AB74B7A4}"/>
    <dgm:cxn modelId="{B334EBC4-9CBA-4F41-AAAC-6775EAF84FA6}" type="presOf" srcId="{9CA0C238-028C-FB43-82B0-61D3390BFEA1}" destId="{BE86198B-5B1B-8B49-A172-6CAA698DAB83}" srcOrd="0" destOrd="0" presId="urn:microsoft.com/office/officeart/2005/8/layout/hProcess9"/>
    <dgm:cxn modelId="{3435FEA7-8290-46DD-B343-F0FED82A9A9F}" type="presOf" srcId="{B1C0A1A2-F65B-2544-B606-6A944A8B69BB}" destId="{FA5E94AF-45E6-1043-8A4A-EB39E71E4469}" srcOrd="0" destOrd="0" presId="urn:microsoft.com/office/officeart/2005/8/layout/hProcess9"/>
    <dgm:cxn modelId="{2384B8DF-98A4-6544-A45B-5B0427F9C37C}" srcId="{9BEBF367-2033-D04C-A26A-43A5E267D1F4}" destId="{9CA0C238-028C-FB43-82B0-61D3390BFEA1}" srcOrd="0" destOrd="0" parTransId="{52EC7D68-5B6F-194B-B2ED-AE7440DB23B9}" sibTransId="{86B7156A-D54D-0241-B3B7-B8BC2F851240}"/>
    <dgm:cxn modelId="{F41788B3-6D81-4781-BBDE-861F9A9BD1D4}" type="presOf" srcId="{9BEBF367-2033-D04C-A26A-43A5E267D1F4}" destId="{CDDCA663-E2DE-E047-BD8C-E96BB7D8D104}" srcOrd="0" destOrd="0" presId="urn:microsoft.com/office/officeart/2005/8/layout/hProcess9"/>
    <dgm:cxn modelId="{9AB4EF1C-C5CE-4221-8B4F-891FD2493C14}" type="presOf" srcId="{6956A9FC-BC7C-EF45-BEF3-F905005BE887}" destId="{F8460411-79B3-0042-B93B-C9CCBACA656A}" srcOrd="0" destOrd="0" presId="urn:microsoft.com/office/officeart/2005/8/layout/hProcess9"/>
    <dgm:cxn modelId="{B5B88EFC-F071-4E9E-AD6C-39BEA109F05D}" type="presOf" srcId="{6C538934-9408-4C45-9FD8-1E6459E35345}" destId="{BD895837-BFD7-AC4B-BD97-3E5030B796C9}" srcOrd="0" destOrd="0" presId="urn:microsoft.com/office/officeart/2005/8/layout/hProcess9"/>
    <dgm:cxn modelId="{EACF6E5A-5915-CA48-BD78-8D8DEE9FEB29}" srcId="{9BEBF367-2033-D04C-A26A-43A5E267D1F4}" destId="{6C538934-9408-4C45-9FD8-1E6459E35345}" srcOrd="1" destOrd="0" parTransId="{464DC4C6-1EDE-F547-8C23-2EFDFE68D941}" sibTransId="{3B2126E6-3DD3-2142-8DD6-5A6544E33263}"/>
    <dgm:cxn modelId="{974DB129-34E1-4804-9970-44790546AE75}" type="presOf" srcId="{7602E57E-A492-2B4C-A3C5-CD79CF4BB249}" destId="{AFE0F63A-0D6D-9846-B2C0-EF5508719000}" srcOrd="0" destOrd="0" presId="urn:microsoft.com/office/officeart/2005/8/layout/hProcess9"/>
    <dgm:cxn modelId="{20A095AB-8BDC-A94D-9F51-320239199298}" srcId="{9BEBF367-2033-D04C-A26A-43A5E267D1F4}" destId="{AC86549B-C3EC-9F44-80EF-A4D1C911334C}" srcOrd="5" destOrd="0" parTransId="{A99BAA93-61A3-E841-81DC-EB76BC405DF4}" sibTransId="{F1EA362A-5B41-F145-88A4-AC83197BB1C8}"/>
    <dgm:cxn modelId="{592FB51D-B806-411D-B4A4-2EB920FB9A6E}" type="presParOf" srcId="{CDDCA663-E2DE-E047-BD8C-E96BB7D8D104}" destId="{3086C033-9D9A-7E46-912F-69FC12A7CD15}" srcOrd="0" destOrd="0" presId="urn:microsoft.com/office/officeart/2005/8/layout/hProcess9"/>
    <dgm:cxn modelId="{CE534BD9-D5C5-4F32-BA6D-13E15DA33F0F}" type="presParOf" srcId="{CDDCA663-E2DE-E047-BD8C-E96BB7D8D104}" destId="{F66DE4E5-F8EC-E342-A781-C69BA240A94F}" srcOrd="1" destOrd="0" presId="urn:microsoft.com/office/officeart/2005/8/layout/hProcess9"/>
    <dgm:cxn modelId="{ECF64755-133C-43AB-A2BF-474559022AB5}" type="presParOf" srcId="{F66DE4E5-F8EC-E342-A781-C69BA240A94F}" destId="{BE86198B-5B1B-8B49-A172-6CAA698DAB83}" srcOrd="0" destOrd="0" presId="urn:microsoft.com/office/officeart/2005/8/layout/hProcess9"/>
    <dgm:cxn modelId="{688A5492-18A6-4F74-B161-B709006E78F4}" type="presParOf" srcId="{F66DE4E5-F8EC-E342-A781-C69BA240A94F}" destId="{4610B8FB-D05D-5648-A04D-94E7FB5E350A}" srcOrd="1" destOrd="0" presId="urn:microsoft.com/office/officeart/2005/8/layout/hProcess9"/>
    <dgm:cxn modelId="{A0484FF0-208F-48C9-97E8-649F61D9B8DC}" type="presParOf" srcId="{F66DE4E5-F8EC-E342-A781-C69BA240A94F}" destId="{BD895837-BFD7-AC4B-BD97-3E5030B796C9}" srcOrd="2" destOrd="0" presId="urn:microsoft.com/office/officeart/2005/8/layout/hProcess9"/>
    <dgm:cxn modelId="{32ACBDFA-B236-4AC2-AD35-BA4247FA6C12}" type="presParOf" srcId="{F66DE4E5-F8EC-E342-A781-C69BA240A94F}" destId="{548ADD49-8207-304E-A9B1-554E17A4C6A6}" srcOrd="3" destOrd="0" presId="urn:microsoft.com/office/officeart/2005/8/layout/hProcess9"/>
    <dgm:cxn modelId="{80E49247-927B-440D-B8F9-40780C84B877}" type="presParOf" srcId="{F66DE4E5-F8EC-E342-A781-C69BA240A94F}" destId="{F8460411-79B3-0042-B93B-C9CCBACA656A}" srcOrd="4" destOrd="0" presId="urn:microsoft.com/office/officeart/2005/8/layout/hProcess9"/>
    <dgm:cxn modelId="{8C3927AF-2C49-43E4-9D06-2ADD16424832}" type="presParOf" srcId="{F66DE4E5-F8EC-E342-A781-C69BA240A94F}" destId="{ECBF2C2E-06AC-0640-B6BC-C1F97FC053F8}" srcOrd="5" destOrd="0" presId="urn:microsoft.com/office/officeart/2005/8/layout/hProcess9"/>
    <dgm:cxn modelId="{6210B34E-211F-43EE-8305-D72C7122C3D9}" type="presParOf" srcId="{F66DE4E5-F8EC-E342-A781-C69BA240A94F}" destId="{AFE0F63A-0D6D-9846-B2C0-EF5508719000}" srcOrd="6" destOrd="0" presId="urn:microsoft.com/office/officeart/2005/8/layout/hProcess9"/>
    <dgm:cxn modelId="{0E85322A-B164-4546-9365-7D290D581AD1}" type="presParOf" srcId="{F66DE4E5-F8EC-E342-A781-C69BA240A94F}" destId="{8082F585-C0A5-E043-B8AF-5DF3E98E231B}" srcOrd="7" destOrd="0" presId="urn:microsoft.com/office/officeart/2005/8/layout/hProcess9"/>
    <dgm:cxn modelId="{147214EF-3BE8-43AE-BBD6-C845FB0A3583}" type="presParOf" srcId="{F66DE4E5-F8EC-E342-A781-C69BA240A94F}" destId="{FA5E94AF-45E6-1043-8A4A-EB39E71E4469}" srcOrd="8" destOrd="0" presId="urn:microsoft.com/office/officeart/2005/8/layout/hProcess9"/>
    <dgm:cxn modelId="{BF388214-B4CE-43C0-A83F-184BE7EFCD71}" type="presParOf" srcId="{F66DE4E5-F8EC-E342-A781-C69BA240A94F}" destId="{CF26408D-7CC5-DF41-855B-FF6990A945DF}" srcOrd="9" destOrd="0" presId="urn:microsoft.com/office/officeart/2005/8/layout/hProcess9"/>
    <dgm:cxn modelId="{2968F705-6087-4DB6-B584-48FC0F5C604B}" type="presParOf" srcId="{F66DE4E5-F8EC-E342-A781-C69BA240A94F}" destId="{D30E8935-4CDC-6D4C-9775-9A8A56B60332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2B57E5-EC53-F746-9FC1-AE5D1CC29CA4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8D516D-C41F-F44A-B22C-BCEAA657D993}">
      <dgm:prSet/>
      <dgm:spPr/>
      <dgm:t>
        <a:bodyPr/>
        <a:lstStyle/>
        <a:p>
          <a:pPr rtl="0"/>
          <a:r>
            <a:rPr lang="en-US" dirty="0" smtClean="0"/>
            <a:t>The esophageal phase of swallow occurs when</a:t>
          </a:r>
          <a:endParaRPr lang="en-US" dirty="0"/>
        </a:p>
      </dgm:t>
    </dgm:pt>
    <dgm:pt modelId="{CEF3DC01-C08B-9D4B-8146-0F3D4E20A185}" type="parTrans" cxnId="{C8B4E4F4-C79F-3F45-BB53-C313CBF11E34}">
      <dgm:prSet/>
      <dgm:spPr/>
      <dgm:t>
        <a:bodyPr/>
        <a:lstStyle/>
        <a:p>
          <a:endParaRPr lang="en-US"/>
        </a:p>
      </dgm:t>
    </dgm:pt>
    <dgm:pt modelId="{5CCC1E92-122B-0B4C-BC11-2A31846AD72D}" type="sibTrans" cxnId="{C8B4E4F4-C79F-3F45-BB53-C313CBF11E34}">
      <dgm:prSet/>
      <dgm:spPr/>
      <dgm:t>
        <a:bodyPr/>
        <a:lstStyle/>
        <a:p>
          <a:endParaRPr lang="en-US"/>
        </a:p>
      </dgm:t>
    </dgm:pt>
    <dgm:pt modelId="{878F8959-695B-FF43-9DBB-A650908A26E0}">
      <dgm:prSet/>
      <dgm:spPr/>
      <dgm:t>
        <a:bodyPr/>
        <a:lstStyle/>
        <a:p>
          <a:pPr rtl="0"/>
          <a:r>
            <a:rPr lang="en-US" dirty="0" smtClean="0"/>
            <a:t>The opening of the esophagus relaxes and tightens at the openings of the top </a:t>
          </a:r>
          <a:r>
            <a:rPr lang="en-US" dirty="0" smtClean="0"/>
            <a:t>(upper esophageal sphincter</a:t>
          </a:r>
          <a:r>
            <a:rPr lang="en-US" dirty="0" smtClean="0"/>
            <a:t>) and bottom </a:t>
          </a:r>
          <a:r>
            <a:rPr lang="en-US" dirty="0" smtClean="0"/>
            <a:t>(lower esophageal sphincter</a:t>
          </a:r>
          <a:r>
            <a:rPr lang="en-US" dirty="0" smtClean="0"/>
            <a:t>) into throat as the bolus passes into the stomach</a:t>
          </a:r>
          <a:endParaRPr lang="en-US" dirty="0"/>
        </a:p>
      </dgm:t>
    </dgm:pt>
    <dgm:pt modelId="{948805A0-2BDA-2240-83EA-8C75C36DDC69}" type="parTrans" cxnId="{D97A79F3-294D-AB42-BC56-8162B5FA2470}">
      <dgm:prSet/>
      <dgm:spPr/>
      <dgm:t>
        <a:bodyPr/>
        <a:lstStyle/>
        <a:p>
          <a:endParaRPr lang="en-US"/>
        </a:p>
      </dgm:t>
    </dgm:pt>
    <dgm:pt modelId="{71BA11A8-3B62-C748-854F-002A64A89553}" type="sibTrans" cxnId="{D97A79F3-294D-AB42-BC56-8162B5FA2470}">
      <dgm:prSet/>
      <dgm:spPr/>
      <dgm:t>
        <a:bodyPr/>
        <a:lstStyle/>
        <a:p>
          <a:endParaRPr lang="en-US"/>
        </a:p>
      </dgm:t>
    </dgm:pt>
    <dgm:pt modelId="{68C0BD07-E003-1F4D-82E9-916BE3D66325}" type="pres">
      <dgm:prSet presAssocID="{002B57E5-EC53-F746-9FC1-AE5D1CC29CA4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78E6E76-877D-584C-9928-CB2DD24E797C}" type="pres">
      <dgm:prSet presAssocID="{002B57E5-EC53-F746-9FC1-AE5D1CC29CA4}" presName="arrow" presStyleLbl="bgShp" presStyleIdx="0" presStyleCnt="1"/>
      <dgm:spPr/>
    </dgm:pt>
    <dgm:pt modelId="{EB049584-FAE1-A648-893D-0D7DCBB45A98}" type="pres">
      <dgm:prSet presAssocID="{002B57E5-EC53-F746-9FC1-AE5D1CC29CA4}" presName="linearProcess" presStyleCnt="0"/>
      <dgm:spPr/>
    </dgm:pt>
    <dgm:pt modelId="{E16C7ED5-EA18-E943-B102-A8972F70DE9F}" type="pres">
      <dgm:prSet presAssocID="{998D516D-C41F-F44A-B22C-BCEAA657D993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8B4E4F4-C79F-3F45-BB53-C313CBF11E34}" srcId="{002B57E5-EC53-F746-9FC1-AE5D1CC29CA4}" destId="{998D516D-C41F-F44A-B22C-BCEAA657D993}" srcOrd="0" destOrd="0" parTransId="{CEF3DC01-C08B-9D4B-8146-0F3D4E20A185}" sibTransId="{5CCC1E92-122B-0B4C-BC11-2A31846AD72D}"/>
    <dgm:cxn modelId="{91C07DDB-6112-4A73-8257-77C5F0865F12}" type="presOf" srcId="{002B57E5-EC53-F746-9FC1-AE5D1CC29CA4}" destId="{68C0BD07-E003-1F4D-82E9-916BE3D66325}" srcOrd="0" destOrd="0" presId="urn:microsoft.com/office/officeart/2005/8/layout/hProcess9"/>
    <dgm:cxn modelId="{D97A79F3-294D-AB42-BC56-8162B5FA2470}" srcId="{998D516D-C41F-F44A-B22C-BCEAA657D993}" destId="{878F8959-695B-FF43-9DBB-A650908A26E0}" srcOrd="0" destOrd="0" parTransId="{948805A0-2BDA-2240-83EA-8C75C36DDC69}" sibTransId="{71BA11A8-3B62-C748-854F-002A64A89553}"/>
    <dgm:cxn modelId="{8BF8FBBB-971A-4D21-8482-7DD539FCBB51}" type="presOf" srcId="{998D516D-C41F-F44A-B22C-BCEAA657D993}" destId="{E16C7ED5-EA18-E943-B102-A8972F70DE9F}" srcOrd="0" destOrd="0" presId="urn:microsoft.com/office/officeart/2005/8/layout/hProcess9"/>
    <dgm:cxn modelId="{89B20F84-CAD2-422C-ADB8-B5B534574240}" type="presOf" srcId="{878F8959-695B-FF43-9DBB-A650908A26E0}" destId="{E16C7ED5-EA18-E943-B102-A8972F70DE9F}" srcOrd="0" destOrd="1" presId="urn:microsoft.com/office/officeart/2005/8/layout/hProcess9"/>
    <dgm:cxn modelId="{C5D6630D-3E8A-43B3-BB60-35206AA1E18F}" type="presParOf" srcId="{68C0BD07-E003-1F4D-82E9-916BE3D66325}" destId="{578E6E76-877D-584C-9928-CB2DD24E797C}" srcOrd="0" destOrd="0" presId="urn:microsoft.com/office/officeart/2005/8/layout/hProcess9"/>
    <dgm:cxn modelId="{CCCC33A7-6996-4C00-8227-4F6C63D4E8B2}" type="presParOf" srcId="{68C0BD07-E003-1F4D-82E9-916BE3D66325}" destId="{EB049584-FAE1-A648-893D-0D7DCBB45A98}" srcOrd="1" destOrd="0" presId="urn:microsoft.com/office/officeart/2005/8/layout/hProcess9"/>
    <dgm:cxn modelId="{2E56F97F-20CD-4915-92AE-ED455AC7E16F}" type="presParOf" srcId="{EB049584-FAE1-A648-893D-0D7DCBB45A98}" destId="{E16C7ED5-EA18-E943-B102-A8972F70DE9F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E1D3442-CD35-9A4C-9FDB-E2E412C6A118}" type="doc">
      <dgm:prSet loTypeId="urn:microsoft.com/office/officeart/2005/8/layout/arrow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C9B5A9-E8AE-2E4A-82C8-A63A1E5C3454}">
      <dgm:prSet phldrT="[Text]" custT="1"/>
      <dgm:spPr/>
      <dgm:t>
        <a:bodyPr/>
        <a:lstStyle/>
        <a:p>
          <a:pPr algn="l"/>
          <a:r>
            <a:rPr lang="en-US" sz="900" dirty="0" smtClean="0"/>
            <a:t>-</a:t>
          </a:r>
          <a:r>
            <a:rPr lang="en-US" sz="1200" dirty="0" smtClean="0"/>
            <a:t>View all 3 stages of the swallow</a:t>
          </a:r>
        </a:p>
        <a:p>
          <a:pPr algn="l"/>
          <a:r>
            <a:rPr lang="en-US" sz="1200" dirty="0" smtClean="0"/>
            <a:t>-Liquid barium is used with foods to allow the bolus to be followed</a:t>
          </a:r>
        </a:p>
        <a:p>
          <a:pPr algn="l"/>
          <a:r>
            <a:rPr lang="en-US" sz="1200" dirty="0" smtClean="0"/>
            <a:t>-Usually 2-5 minutes</a:t>
          </a:r>
        </a:p>
        <a:p>
          <a:pPr algn="l"/>
          <a:r>
            <a:rPr lang="en-US" sz="1200" dirty="0" smtClean="0"/>
            <a:t>-Exposure to radiation</a:t>
          </a:r>
        </a:p>
        <a:p>
          <a:pPr algn="l"/>
          <a:r>
            <a:rPr lang="en-US" sz="1200" dirty="0" smtClean="0"/>
            <a:t>-Snapshot in </a:t>
          </a:r>
          <a:r>
            <a:rPr lang="en-US" sz="1200" dirty="0" smtClean="0"/>
            <a:t>time/gives </a:t>
          </a:r>
          <a:r>
            <a:rPr lang="en-US" sz="1200" dirty="0" smtClean="0"/>
            <a:t>only one picture of what is going on</a:t>
          </a:r>
        </a:p>
        <a:p>
          <a:pPr algn="l"/>
          <a:r>
            <a:rPr lang="en-US" sz="1200" dirty="0" smtClean="0"/>
            <a:t>-Non-invasive</a:t>
          </a:r>
          <a:endParaRPr lang="en-US" sz="1200" dirty="0"/>
        </a:p>
      </dgm:t>
    </dgm:pt>
    <dgm:pt modelId="{5880C3D1-53A3-5047-9056-9A9689E5CA0B}" type="parTrans" cxnId="{F8725410-C2E8-4C46-BD68-649E3E06F91B}">
      <dgm:prSet/>
      <dgm:spPr/>
      <dgm:t>
        <a:bodyPr/>
        <a:lstStyle/>
        <a:p>
          <a:endParaRPr lang="en-US"/>
        </a:p>
      </dgm:t>
    </dgm:pt>
    <dgm:pt modelId="{04986134-6C65-0541-94FA-D833E589517A}" type="sibTrans" cxnId="{F8725410-C2E8-4C46-BD68-649E3E06F91B}">
      <dgm:prSet/>
      <dgm:spPr/>
      <dgm:t>
        <a:bodyPr/>
        <a:lstStyle/>
        <a:p>
          <a:endParaRPr lang="en-US"/>
        </a:p>
      </dgm:t>
    </dgm:pt>
    <dgm:pt modelId="{C18AB619-643A-6547-B21B-6B4E091381D7}">
      <dgm:prSet phldrT="[Text]" custT="1"/>
      <dgm:spPr/>
      <dgm:t>
        <a:bodyPr/>
        <a:lstStyle/>
        <a:p>
          <a:pPr algn="l"/>
          <a:r>
            <a:rPr lang="en-US" sz="900" dirty="0" smtClean="0">
              <a:solidFill>
                <a:schemeClr val="bg1"/>
              </a:solidFill>
            </a:rPr>
            <a:t>-</a:t>
          </a:r>
          <a:r>
            <a:rPr lang="en-US" sz="1100" dirty="0" smtClean="0">
              <a:solidFill>
                <a:schemeClr val="bg1"/>
              </a:solidFill>
            </a:rPr>
            <a:t>Views </a:t>
          </a:r>
          <a:r>
            <a:rPr lang="en-US" sz="1100" dirty="0" smtClean="0">
              <a:solidFill>
                <a:schemeClr val="bg1"/>
              </a:solidFill>
            </a:rPr>
            <a:t>pharyngeal </a:t>
          </a:r>
          <a:r>
            <a:rPr lang="en-US" sz="1100" dirty="0" smtClean="0">
              <a:solidFill>
                <a:schemeClr val="bg1"/>
              </a:solidFill>
            </a:rPr>
            <a:t>phase only</a:t>
          </a:r>
        </a:p>
        <a:p>
          <a:pPr algn="l"/>
          <a:r>
            <a:rPr lang="en-US" sz="1100" dirty="0" smtClean="0"/>
            <a:t>-Able to assess secretions</a:t>
          </a:r>
        </a:p>
        <a:p>
          <a:pPr algn="l"/>
          <a:r>
            <a:rPr lang="en-US" sz="1100" dirty="0" smtClean="0"/>
            <a:t>-Can test real food for the duration of a meal</a:t>
          </a:r>
        </a:p>
        <a:p>
          <a:pPr algn="l"/>
          <a:r>
            <a:rPr lang="en-US" sz="1100" dirty="0" smtClean="0"/>
            <a:t>-Can see anatomic soft tissue anomalies, vocal cords</a:t>
          </a:r>
        </a:p>
        <a:p>
          <a:pPr algn="l"/>
          <a:r>
            <a:rPr lang="en-US" sz="1100" dirty="0" smtClean="0"/>
            <a:t>-Able to utilize as a treatment</a:t>
          </a:r>
        </a:p>
        <a:p>
          <a:pPr algn="l"/>
          <a:r>
            <a:rPr lang="en-US" sz="1100" dirty="0" smtClean="0"/>
            <a:t>-Can be done routinely</a:t>
          </a:r>
        </a:p>
        <a:p>
          <a:pPr algn="l"/>
          <a:r>
            <a:rPr lang="en-US" sz="1100" dirty="0" smtClean="0"/>
            <a:t>-</a:t>
          </a:r>
          <a:r>
            <a:rPr lang="en-US" sz="1100" dirty="0" smtClean="0"/>
            <a:t>Low-cost</a:t>
          </a:r>
          <a:endParaRPr lang="en-US" sz="1100" dirty="0" smtClean="0"/>
        </a:p>
        <a:p>
          <a:pPr algn="l"/>
          <a:r>
            <a:rPr lang="en-US" sz="1100" dirty="0" smtClean="0"/>
            <a:t>-Not </a:t>
          </a:r>
          <a:r>
            <a:rPr lang="en-US" sz="1200" dirty="0" smtClean="0"/>
            <a:t>advantageous</a:t>
          </a:r>
          <a:r>
            <a:rPr lang="en-US" sz="1100" dirty="0" smtClean="0"/>
            <a:t> for the combative patient</a:t>
          </a:r>
        </a:p>
        <a:p>
          <a:pPr algn="l"/>
          <a:r>
            <a:rPr lang="en-US" sz="1100" dirty="0" smtClean="0">
              <a:solidFill>
                <a:srgbClr val="FFFFFF"/>
              </a:solidFill>
            </a:rPr>
            <a:t>-More invasive</a:t>
          </a:r>
          <a:endParaRPr lang="en-US" sz="1100" dirty="0">
            <a:solidFill>
              <a:srgbClr val="FFFFFF"/>
            </a:solidFill>
          </a:endParaRPr>
        </a:p>
      </dgm:t>
    </dgm:pt>
    <dgm:pt modelId="{F3F38F0E-113C-3748-8B2F-268830874DAD}" type="parTrans" cxnId="{56803E03-98FC-C340-8921-A2801028CAE2}">
      <dgm:prSet/>
      <dgm:spPr/>
      <dgm:t>
        <a:bodyPr/>
        <a:lstStyle/>
        <a:p>
          <a:endParaRPr lang="en-US"/>
        </a:p>
      </dgm:t>
    </dgm:pt>
    <dgm:pt modelId="{B478D1F0-9DE1-4B48-A91E-8B354B7F0520}" type="sibTrans" cxnId="{56803E03-98FC-C340-8921-A2801028CAE2}">
      <dgm:prSet/>
      <dgm:spPr/>
      <dgm:t>
        <a:bodyPr/>
        <a:lstStyle/>
        <a:p>
          <a:endParaRPr lang="en-US"/>
        </a:p>
      </dgm:t>
    </dgm:pt>
    <dgm:pt modelId="{21D753EF-5956-2F45-83C0-B4DEA5B4A496}" type="pres">
      <dgm:prSet presAssocID="{6E1D3442-CD35-9A4C-9FDB-E2E412C6A11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6F3502-55E8-834F-8F1C-DD2C7C2022CF}" type="pres">
      <dgm:prSet presAssocID="{B7C9B5A9-E8AE-2E4A-82C8-A63A1E5C3454}" presName="arrow" presStyleLbl="node1" presStyleIdx="0" presStyleCnt="2" custScaleX="131823" custScaleY="100098" custRadScaleRad="156500" custRadScaleInc="70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D608D2-97DF-944A-9932-D28D89F41026}" type="pres">
      <dgm:prSet presAssocID="{C18AB619-643A-6547-B21B-6B4E091381D7}" presName="arrow" presStyleLbl="node1" presStyleIdx="1" presStyleCnt="2" custScaleX="128524" custScaleY="100203" custRadScaleRad="100079" custRadScaleInc="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7982BE6-0A88-4D66-AE81-FBE6537673D9}" type="presOf" srcId="{B7C9B5A9-E8AE-2E4A-82C8-A63A1E5C3454}" destId="{DD6F3502-55E8-834F-8F1C-DD2C7C2022CF}" srcOrd="0" destOrd="0" presId="urn:microsoft.com/office/officeart/2005/8/layout/arrow1"/>
    <dgm:cxn modelId="{F8725410-C2E8-4C46-BD68-649E3E06F91B}" srcId="{6E1D3442-CD35-9A4C-9FDB-E2E412C6A118}" destId="{B7C9B5A9-E8AE-2E4A-82C8-A63A1E5C3454}" srcOrd="0" destOrd="0" parTransId="{5880C3D1-53A3-5047-9056-9A9689E5CA0B}" sibTransId="{04986134-6C65-0541-94FA-D833E589517A}"/>
    <dgm:cxn modelId="{0A6940B9-6A52-4FD2-A7C0-3BB3B9532E4C}" type="presOf" srcId="{C18AB619-643A-6547-B21B-6B4E091381D7}" destId="{35D608D2-97DF-944A-9932-D28D89F41026}" srcOrd="0" destOrd="0" presId="urn:microsoft.com/office/officeart/2005/8/layout/arrow1"/>
    <dgm:cxn modelId="{5E4EC683-642B-488B-A93B-42EFCE464B1A}" type="presOf" srcId="{6E1D3442-CD35-9A4C-9FDB-E2E412C6A118}" destId="{21D753EF-5956-2F45-83C0-B4DEA5B4A496}" srcOrd="0" destOrd="0" presId="urn:microsoft.com/office/officeart/2005/8/layout/arrow1"/>
    <dgm:cxn modelId="{56803E03-98FC-C340-8921-A2801028CAE2}" srcId="{6E1D3442-CD35-9A4C-9FDB-E2E412C6A118}" destId="{C18AB619-643A-6547-B21B-6B4E091381D7}" srcOrd="1" destOrd="0" parTransId="{F3F38F0E-113C-3748-8B2F-268830874DAD}" sibTransId="{B478D1F0-9DE1-4B48-A91E-8B354B7F0520}"/>
    <dgm:cxn modelId="{7111D6A1-E71D-4C04-B2D3-621ECFFFF84D}" type="presParOf" srcId="{21D753EF-5956-2F45-83C0-B4DEA5B4A496}" destId="{DD6F3502-55E8-834F-8F1C-DD2C7C2022CF}" srcOrd="0" destOrd="0" presId="urn:microsoft.com/office/officeart/2005/8/layout/arrow1"/>
    <dgm:cxn modelId="{B924BCFD-648F-4589-AD6C-09601FAD4393}" type="presParOf" srcId="{21D753EF-5956-2F45-83C0-B4DEA5B4A496}" destId="{35D608D2-97DF-944A-9932-D28D89F41026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183CE1F-144E-B645-BB3F-CAA57A3B65D3}" type="doc">
      <dgm:prSet loTypeId="urn:microsoft.com/office/officeart/2005/8/layout/h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8E3CF2-D9FF-8F4D-AFE6-C4238D82AAF5}">
      <dgm:prSet/>
      <dgm:spPr/>
      <dgm:t>
        <a:bodyPr/>
        <a:lstStyle/>
        <a:p>
          <a:pPr rtl="0"/>
          <a:r>
            <a:rPr lang="en-US" dirty="0" smtClean="0"/>
            <a:t>Oral-Motor </a:t>
          </a:r>
          <a:r>
            <a:rPr lang="en-US" dirty="0" smtClean="0"/>
            <a:t>Strengthening  </a:t>
          </a:r>
          <a:endParaRPr lang="en-US" dirty="0"/>
        </a:p>
      </dgm:t>
    </dgm:pt>
    <dgm:pt modelId="{C5FF9522-C1F3-A041-9DF0-072E937EEB12}" type="parTrans" cxnId="{1B9FE8F6-7B1C-1342-908B-149995ACD223}">
      <dgm:prSet/>
      <dgm:spPr/>
      <dgm:t>
        <a:bodyPr/>
        <a:lstStyle/>
        <a:p>
          <a:endParaRPr lang="en-US"/>
        </a:p>
      </dgm:t>
    </dgm:pt>
    <dgm:pt modelId="{B2ED58BF-FB1B-6E40-9237-55668A41CFB5}" type="sibTrans" cxnId="{1B9FE8F6-7B1C-1342-908B-149995ACD223}">
      <dgm:prSet/>
      <dgm:spPr/>
      <dgm:t>
        <a:bodyPr/>
        <a:lstStyle/>
        <a:p>
          <a:endParaRPr lang="en-US"/>
        </a:p>
      </dgm:t>
    </dgm:pt>
    <dgm:pt modelId="{CC2D3BB5-E049-F045-A474-4505DB899A26}">
      <dgm:prSet/>
      <dgm:spPr/>
      <dgm:t>
        <a:bodyPr/>
        <a:lstStyle/>
        <a:p>
          <a:pPr rtl="0"/>
          <a:r>
            <a:rPr lang="en-US" b="1" dirty="0" smtClean="0"/>
            <a:t>Tongue </a:t>
          </a:r>
          <a:r>
            <a:rPr lang="en-US" b="1" dirty="0" smtClean="0"/>
            <a:t>press/use </a:t>
          </a:r>
          <a:r>
            <a:rPr lang="en-US" b="1" dirty="0" smtClean="0"/>
            <a:t>of the IOPI-to target tongue strength</a:t>
          </a:r>
          <a:endParaRPr lang="en-US" b="1" dirty="0"/>
        </a:p>
      </dgm:t>
    </dgm:pt>
    <dgm:pt modelId="{D5F54603-1E60-1245-94F2-B682A93ADACA}" type="parTrans" cxnId="{B98046DA-9683-BC44-AFEE-1AC35C611004}">
      <dgm:prSet/>
      <dgm:spPr/>
      <dgm:t>
        <a:bodyPr/>
        <a:lstStyle/>
        <a:p>
          <a:endParaRPr lang="en-US"/>
        </a:p>
      </dgm:t>
    </dgm:pt>
    <dgm:pt modelId="{12886C72-10C5-EA41-A0FE-C38A29CDF81C}" type="sibTrans" cxnId="{B98046DA-9683-BC44-AFEE-1AC35C611004}">
      <dgm:prSet/>
      <dgm:spPr/>
      <dgm:t>
        <a:bodyPr/>
        <a:lstStyle/>
        <a:p>
          <a:endParaRPr lang="en-US"/>
        </a:p>
      </dgm:t>
    </dgm:pt>
    <dgm:pt modelId="{637C79CB-1714-AA48-8AD6-54F37564DEC7}">
      <dgm:prSet/>
      <dgm:spPr/>
      <dgm:t>
        <a:bodyPr/>
        <a:lstStyle/>
        <a:p>
          <a:pPr rtl="0"/>
          <a:r>
            <a:rPr lang="en-US" dirty="0" smtClean="0"/>
            <a:t>Maneuver Exercises</a:t>
          </a:r>
          <a:endParaRPr lang="en-US" dirty="0"/>
        </a:p>
      </dgm:t>
    </dgm:pt>
    <dgm:pt modelId="{39B8EC8B-9CCB-9A4C-A458-C9B826096A63}" type="parTrans" cxnId="{38EB107A-440F-2B4A-8D89-F93288634964}">
      <dgm:prSet/>
      <dgm:spPr/>
      <dgm:t>
        <a:bodyPr/>
        <a:lstStyle/>
        <a:p>
          <a:endParaRPr lang="en-US"/>
        </a:p>
      </dgm:t>
    </dgm:pt>
    <dgm:pt modelId="{D907AF9B-173A-3D41-A6BE-FEA1C47A37BB}" type="sibTrans" cxnId="{38EB107A-440F-2B4A-8D89-F93288634964}">
      <dgm:prSet/>
      <dgm:spPr/>
      <dgm:t>
        <a:bodyPr/>
        <a:lstStyle/>
        <a:p>
          <a:endParaRPr lang="en-US"/>
        </a:p>
      </dgm:t>
    </dgm:pt>
    <dgm:pt modelId="{3B5A62D5-D11B-3B46-942E-A972155D55C3}">
      <dgm:prSet/>
      <dgm:spPr/>
      <dgm:t>
        <a:bodyPr/>
        <a:lstStyle/>
        <a:p>
          <a:pPr rtl="0"/>
          <a:r>
            <a:rPr lang="en-US" b="1" dirty="0" smtClean="0"/>
            <a:t>Effortful Swallow </a:t>
          </a:r>
          <a:endParaRPr lang="en-US" b="1" dirty="0"/>
        </a:p>
      </dgm:t>
    </dgm:pt>
    <dgm:pt modelId="{A2186A97-9E89-9E44-BAA6-2C6EA42A48A7}" type="parTrans" cxnId="{FB3F5EC0-F01C-5A4C-BF32-950EF6D53767}">
      <dgm:prSet/>
      <dgm:spPr/>
      <dgm:t>
        <a:bodyPr/>
        <a:lstStyle/>
        <a:p>
          <a:endParaRPr lang="en-US"/>
        </a:p>
      </dgm:t>
    </dgm:pt>
    <dgm:pt modelId="{95D9C7C2-2611-9549-9972-03FF96C0890C}" type="sibTrans" cxnId="{FB3F5EC0-F01C-5A4C-BF32-950EF6D53767}">
      <dgm:prSet/>
      <dgm:spPr/>
      <dgm:t>
        <a:bodyPr/>
        <a:lstStyle/>
        <a:p>
          <a:endParaRPr lang="en-US"/>
        </a:p>
      </dgm:t>
    </dgm:pt>
    <dgm:pt modelId="{C32E3CB0-3F85-014D-821A-E30CFE864288}">
      <dgm:prSet/>
      <dgm:spPr/>
      <dgm:t>
        <a:bodyPr/>
        <a:lstStyle/>
        <a:p>
          <a:pPr rtl="0"/>
          <a:r>
            <a:rPr lang="en-US" i="1" dirty="0" smtClean="0"/>
            <a:t>Reduces residue post swallow</a:t>
          </a:r>
          <a:endParaRPr lang="en-US" i="1" dirty="0"/>
        </a:p>
      </dgm:t>
    </dgm:pt>
    <dgm:pt modelId="{E1B25247-4AD7-F44F-80BC-51FD91A4D461}" type="parTrans" cxnId="{F5DAD833-5096-044C-8617-95E9CF575486}">
      <dgm:prSet/>
      <dgm:spPr/>
      <dgm:t>
        <a:bodyPr/>
        <a:lstStyle/>
        <a:p>
          <a:endParaRPr lang="en-US"/>
        </a:p>
      </dgm:t>
    </dgm:pt>
    <dgm:pt modelId="{7FF5849F-79A5-A245-96D4-915AEB6521DF}" type="sibTrans" cxnId="{F5DAD833-5096-044C-8617-95E9CF575486}">
      <dgm:prSet/>
      <dgm:spPr/>
      <dgm:t>
        <a:bodyPr/>
        <a:lstStyle/>
        <a:p>
          <a:endParaRPr lang="en-US"/>
        </a:p>
      </dgm:t>
    </dgm:pt>
    <dgm:pt modelId="{49EE6785-E0F2-9E44-B65B-0471478644EE}">
      <dgm:prSet/>
      <dgm:spPr/>
      <dgm:t>
        <a:bodyPr/>
        <a:lstStyle/>
        <a:p>
          <a:pPr rtl="0"/>
          <a:endParaRPr lang="en-US" dirty="0"/>
        </a:p>
      </dgm:t>
    </dgm:pt>
    <dgm:pt modelId="{AC39EA92-C0F8-D944-82B6-A0F796B49F7B}" type="parTrans" cxnId="{019961C4-2705-3C46-8D08-5E3A61A5529D}">
      <dgm:prSet/>
      <dgm:spPr/>
      <dgm:t>
        <a:bodyPr/>
        <a:lstStyle/>
        <a:p>
          <a:endParaRPr lang="en-US"/>
        </a:p>
      </dgm:t>
    </dgm:pt>
    <dgm:pt modelId="{F8CCCD82-DF01-8442-A956-64C3BDA544F2}" type="sibTrans" cxnId="{019961C4-2705-3C46-8D08-5E3A61A5529D}">
      <dgm:prSet/>
      <dgm:spPr/>
      <dgm:t>
        <a:bodyPr/>
        <a:lstStyle/>
        <a:p>
          <a:endParaRPr lang="en-US"/>
        </a:p>
      </dgm:t>
    </dgm:pt>
    <dgm:pt modelId="{2D474C5A-ADBC-B541-879A-0937B6D01500}">
      <dgm:prSet/>
      <dgm:spPr/>
      <dgm:t>
        <a:bodyPr/>
        <a:lstStyle/>
        <a:p>
          <a:pPr rtl="0"/>
          <a:r>
            <a:rPr lang="en-US" dirty="0" smtClean="0"/>
            <a:t>Maneuver Exercises </a:t>
          </a:r>
          <a:r>
            <a:rPr lang="en-US" dirty="0" smtClean="0"/>
            <a:t>Continued</a:t>
          </a:r>
          <a:endParaRPr lang="en-US" dirty="0"/>
        </a:p>
      </dgm:t>
    </dgm:pt>
    <dgm:pt modelId="{FE846C9F-933E-3A4A-A553-4F2CCAB71BFC}" type="parTrans" cxnId="{0CC91713-E8ED-7F45-A297-001203B4E70C}">
      <dgm:prSet/>
      <dgm:spPr/>
      <dgm:t>
        <a:bodyPr/>
        <a:lstStyle/>
        <a:p>
          <a:endParaRPr lang="en-US"/>
        </a:p>
      </dgm:t>
    </dgm:pt>
    <dgm:pt modelId="{D007D36A-B97A-3842-8DB4-1D477EE7EBC6}" type="sibTrans" cxnId="{0CC91713-E8ED-7F45-A297-001203B4E70C}">
      <dgm:prSet/>
      <dgm:spPr/>
      <dgm:t>
        <a:bodyPr/>
        <a:lstStyle/>
        <a:p>
          <a:endParaRPr lang="en-US"/>
        </a:p>
      </dgm:t>
    </dgm:pt>
    <dgm:pt modelId="{47437DC3-32FB-DB42-842A-838B3EE7D00D}">
      <dgm:prSet/>
      <dgm:spPr/>
      <dgm:t>
        <a:bodyPr/>
        <a:lstStyle/>
        <a:p>
          <a:pPr rtl="0"/>
          <a:r>
            <a:rPr lang="en-US" dirty="0" smtClean="0"/>
            <a:t>(Robbins, et al., 2007)</a:t>
          </a:r>
          <a:endParaRPr lang="en-US" dirty="0"/>
        </a:p>
      </dgm:t>
    </dgm:pt>
    <dgm:pt modelId="{D62B3C26-6250-2F4C-8903-8741C2C58425}" type="parTrans" cxnId="{11EC09D3-5650-C441-B1FE-54A07BC91FDA}">
      <dgm:prSet/>
      <dgm:spPr/>
      <dgm:t>
        <a:bodyPr/>
        <a:lstStyle/>
        <a:p>
          <a:endParaRPr lang="en-US"/>
        </a:p>
      </dgm:t>
    </dgm:pt>
    <dgm:pt modelId="{1E238953-8464-AD43-96D5-0EDD9708ED0A}" type="sibTrans" cxnId="{11EC09D3-5650-C441-B1FE-54A07BC91FDA}">
      <dgm:prSet/>
      <dgm:spPr/>
      <dgm:t>
        <a:bodyPr/>
        <a:lstStyle/>
        <a:p>
          <a:endParaRPr lang="en-US"/>
        </a:p>
      </dgm:t>
    </dgm:pt>
    <dgm:pt modelId="{2916E5EE-EBE7-5049-A0C8-462218C4A7FE}">
      <dgm:prSet/>
      <dgm:spPr/>
      <dgm:t>
        <a:bodyPr/>
        <a:lstStyle/>
        <a:p>
          <a:pPr rtl="0"/>
          <a:r>
            <a:rPr lang="en-US" dirty="0" smtClean="0"/>
            <a:t>  (Huckabee et. al., 2005; Lazarus et al., 2002; Bulow et. al., 2001; Hind et. al 2001)</a:t>
          </a:r>
          <a:endParaRPr lang="en-US" dirty="0"/>
        </a:p>
      </dgm:t>
    </dgm:pt>
    <dgm:pt modelId="{FF5550A6-3045-1B4A-8B1F-1D2B19FAC437}" type="parTrans" cxnId="{FAE03067-E716-E940-B87C-ECB823845B52}">
      <dgm:prSet/>
      <dgm:spPr/>
      <dgm:t>
        <a:bodyPr/>
        <a:lstStyle/>
        <a:p>
          <a:endParaRPr lang="en-US"/>
        </a:p>
      </dgm:t>
    </dgm:pt>
    <dgm:pt modelId="{5CA034B7-C17F-9743-A04F-3BADA50F2B37}" type="sibTrans" cxnId="{FAE03067-E716-E940-B87C-ECB823845B52}">
      <dgm:prSet/>
      <dgm:spPr/>
      <dgm:t>
        <a:bodyPr/>
        <a:lstStyle/>
        <a:p>
          <a:endParaRPr lang="en-US"/>
        </a:p>
      </dgm:t>
    </dgm:pt>
    <dgm:pt modelId="{060CFB7C-1B1A-C749-9979-66F9760A480B}">
      <dgm:prSet/>
      <dgm:spPr/>
      <dgm:t>
        <a:bodyPr/>
        <a:lstStyle/>
        <a:p>
          <a:pPr rtl="0"/>
          <a:r>
            <a:rPr lang="en-US" b="1" dirty="0" smtClean="0"/>
            <a:t>Mendelsohn </a:t>
          </a:r>
          <a:endParaRPr lang="en-US" b="1" dirty="0"/>
        </a:p>
      </dgm:t>
    </dgm:pt>
    <dgm:pt modelId="{39AEABB9-62AC-C64F-AEAE-5E00EEF21458}" type="parTrans" cxnId="{8B646C27-6DC9-C749-9C19-EB3AA767AF0C}">
      <dgm:prSet/>
      <dgm:spPr/>
      <dgm:t>
        <a:bodyPr/>
        <a:lstStyle/>
        <a:p>
          <a:endParaRPr lang="en-US"/>
        </a:p>
      </dgm:t>
    </dgm:pt>
    <dgm:pt modelId="{FFA44058-FC76-B447-9EDE-588732C40631}" type="sibTrans" cxnId="{8B646C27-6DC9-C749-9C19-EB3AA767AF0C}">
      <dgm:prSet/>
      <dgm:spPr/>
      <dgm:t>
        <a:bodyPr/>
        <a:lstStyle/>
        <a:p>
          <a:endParaRPr lang="en-US"/>
        </a:p>
      </dgm:t>
    </dgm:pt>
    <dgm:pt modelId="{54B0E1A8-41ED-8F44-AC70-09381B36BF36}">
      <dgm:prSet/>
      <dgm:spPr/>
      <dgm:t>
        <a:bodyPr/>
        <a:lstStyle/>
        <a:p>
          <a:pPr rtl="0"/>
          <a:r>
            <a:rPr lang="en-US" b="1" dirty="0" smtClean="0"/>
            <a:t>Supraglottic Swallow</a:t>
          </a:r>
          <a:endParaRPr lang="en-US" b="1" dirty="0"/>
        </a:p>
      </dgm:t>
    </dgm:pt>
    <dgm:pt modelId="{D53B7B45-9F73-F143-BAF4-13AF509C986D}" type="parTrans" cxnId="{79972F1F-A9FB-2442-950D-CD03BEA0E003}">
      <dgm:prSet/>
      <dgm:spPr/>
      <dgm:t>
        <a:bodyPr/>
        <a:lstStyle/>
        <a:p>
          <a:endParaRPr lang="en-US"/>
        </a:p>
      </dgm:t>
    </dgm:pt>
    <dgm:pt modelId="{77BA7C77-968D-AA46-A0E0-3DD5A10F0192}" type="sibTrans" cxnId="{79972F1F-A9FB-2442-950D-CD03BEA0E003}">
      <dgm:prSet/>
      <dgm:spPr/>
      <dgm:t>
        <a:bodyPr/>
        <a:lstStyle/>
        <a:p>
          <a:endParaRPr lang="en-US"/>
        </a:p>
      </dgm:t>
    </dgm:pt>
    <dgm:pt modelId="{3307CBD9-24D8-9E4E-BF10-870B7AEDD49A}">
      <dgm:prSet/>
      <dgm:spPr/>
      <dgm:t>
        <a:bodyPr/>
        <a:lstStyle/>
        <a:p>
          <a:pPr rtl="0"/>
          <a:r>
            <a:rPr lang="en-US" b="0" i="1" dirty="0" smtClean="0"/>
            <a:t>Improves laryngeal motion  to separate from bolus passage </a:t>
          </a:r>
          <a:endParaRPr lang="en-US" b="0" i="1" dirty="0"/>
        </a:p>
      </dgm:t>
    </dgm:pt>
    <dgm:pt modelId="{28177767-74EC-1140-9CAF-61A9E3710481}" type="parTrans" cxnId="{31892900-A9DC-5145-A69E-95B3A3AF801B}">
      <dgm:prSet/>
      <dgm:spPr/>
      <dgm:t>
        <a:bodyPr/>
        <a:lstStyle/>
        <a:p>
          <a:endParaRPr lang="en-US"/>
        </a:p>
      </dgm:t>
    </dgm:pt>
    <dgm:pt modelId="{88AF528D-1B42-3D4B-9E9D-D7246766EC74}" type="sibTrans" cxnId="{31892900-A9DC-5145-A69E-95B3A3AF801B}">
      <dgm:prSet/>
      <dgm:spPr/>
      <dgm:t>
        <a:bodyPr/>
        <a:lstStyle/>
        <a:p>
          <a:endParaRPr lang="en-US"/>
        </a:p>
      </dgm:t>
    </dgm:pt>
    <dgm:pt modelId="{D65C0021-C322-894E-AD69-E8E5C4E3B344}">
      <dgm:prSet/>
      <dgm:spPr/>
      <dgm:t>
        <a:bodyPr/>
        <a:lstStyle/>
        <a:p>
          <a:pPr rtl="0"/>
          <a:r>
            <a:rPr lang="en-US" b="0" dirty="0" smtClean="0"/>
            <a:t>(Lazarus et al., 2002)</a:t>
          </a:r>
          <a:endParaRPr lang="en-US" b="0" dirty="0"/>
        </a:p>
      </dgm:t>
    </dgm:pt>
    <dgm:pt modelId="{DC12A241-F561-094C-A526-B3C5941B583D}" type="parTrans" cxnId="{D84C6DCC-054F-D844-9AD5-29E44953CC7A}">
      <dgm:prSet/>
      <dgm:spPr/>
      <dgm:t>
        <a:bodyPr/>
        <a:lstStyle/>
        <a:p>
          <a:endParaRPr lang="en-US"/>
        </a:p>
      </dgm:t>
    </dgm:pt>
    <dgm:pt modelId="{4B3124DA-6741-8D4F-994C-00D438C137E5}" type="sibTrans" cxnId="{D84C6DCC-054F-D844-9AD5-29E44953CC7A}">
      <dgm:prSet/>
      <dgm:spPr/>
      <dgm:t>
        <a:bodyPr/>
        <a:lstStyle/>
        <a:p>
          <a:endParaRPr lang="en-US"/>
        </a:p>
      </dgm:t>
    </dgm:pt>
    <dgm:pt modelId="{A7A3194B-90E1-4545-9DA7-A6AA308444E6}">
      <dgm:prSet/>
      <dgm:spPr/>
      <dgm:t>
        <a:bodyPr/>
        <a:lstStyle/>
        <a:p>
          <a:pPr rtl="0"/>
          <a:endParaRPr lang="en-US" b="1" dirty="0"/>
        </a:p>
      </dgm:t>
    </dgm:pt>
    <dgm:pt modelId="{92E8BC6A-7CFF-9143-8A6D-151C7A14646E}" type="parTrans" cxnId="{914545E9-AC68-1A4A-89FD-DE2D60252F02}">
      <dgm:prSet/>
      <dgm:spPr/>
      <dgm:t>
        <a:bodyPr/>
        <a:lstStyle/>
        <a:p>
          <a:endParaRPr lang="en-US"/>
        </a:p>
      </dgm:t>
    </dgm:pt>
    <dgm:pt modelId="{D7FE962E-637B-4F4E-BC66-5C79E96EDE9E}" type="sibTrans" cxnId="{914545E9-AC68-1A4A-89FD-DE2D60252F02}">
      <dgm:prSet/>
      <dgm:spPr/>
      <dgm:t>
        <a:bodyPr/>
        <a:lstStyle/>
        <a:p>
          <a:endParaRPr lang="en-US"/>
        </a:p>
      </dgm:t>
    </dgm:pt>
    <dgm:pt modelId="{3E13E417-6A01-854E-ABAB-00C09E98D7E5}">
      <dgm:prSet/>
      <dgm:spPr/>
      <dgm:t>
        <a:bodyPr/>
        <a:lstStyle/>
        <a:p>
          <a:pPr rtl="0"/>
          <a:endParaRPr lang="en-US" b="0" dirty="0"/>
        </a:p>
      </dgm:t>
    </dgm:pt>
    <dgm:pt modelId="{41F06970-5942-0F45-9DB6-9B47C72CC2CB}" type="parTrans" cxnId="{2DCA4935-519B-CD4D-B6FB-0C570B3089D1}">
      <dgm:prSet/>
      <dgm:spPr/>
      <dgm:t>
        <a:bodyPr/>
        <a:lstStyle/>
        <a:p>
          <a:endParaRPr lang="en-US"/>
        </a:p>
      </dgm:t>
    </dgm:pt>
    <dgm:pt modelId="{A66B8312-F62F-054A-8F86-A191F4C10D8F}" type="sibTrans" cxnId="{2DCA4935-519B-CD4D-B6FB-0C570B3089D1}">
      <dgm:prSet/>
      <dgm:spPr/>
      <dgm:t>
        <a:bodyPr/>
        <a:lstStyle/>
        <a:p>
          <a:endParaRPr lang="en-US"/>
        </a:p>
      </dgm:t>
    </dgm:pt>
    <dgm:pt modelId="{96750EC5-B529-4C4A-AA9C-E85040508C2F}">
      <dgm:prSet/>
      <dgm:spPr/>
      <dgm:t>
        <a:bodyPr/>
        <a:lstStyle/>
        <a:p>
          <a:pPr rtl="0"/>
          <a:r>
            <a:rPr lang="en-US" b="0" i="1" dirty="0" smtClean="0"/>
            <a:t>Closes airway at level of true and false vocal folds by bringing arytenoids more anterior narrowing the supraglottic</a:t>
          </a:r>
          <a:endParaRPr lang="en-US" b="0" i="1" dirty="0"/>
        </a:p>
      </dgm:t>
    </dgm:pt>
    <dgm:pt modelId="{A30FC041-4305-934B-BAD8-C7EFADB0323C}" type="parTrans" cxnId="{247AB75C-EFCF-8B43-995B-B7C430F1A6FE}">
      <dgm:prSet/>
      <dgm:spPr/>
      <dgm:t>
        <a:bodyPr/>
        <a:lstStyle/>
        <a:p>
          <a:endParaRPr lang="en-US"/>
        </a:p>
      </dgm:t>
    </dgm:pt>
    <dgm:pt modelId="{FCCA4C6F-6677-574C-AF85-B16695D950DB}" type="sibTrans" cxnId="{247AB75C-EFCF-8B43-995B-B7C430F1A6FE}">
      <dgm:prSet/>
      <dgm:spPr/>
      <dgm:t>
        <a:bodyPr/>
        <a:lstStyle/>
        <a:p>
          <a:endParaRPr lang="en-US"/>
        </a:p>
      </dgm:t>
    </dgm:pt>
    <dgm:pt modelId="{D306FC5F-3CCA-5B4D-BECC-E0B46653FAB6}">
      <dgm:prSet/>
      <dgm:spPr/>
      <dgm:t>
        <a:bodyPr/>
        <a:lstStyle/>
        <a:p>
          <a:pPr rtl="0"/>
          <a:r>
            <a:rPr lang="en-US" b="0" dirty="0" smtClean="0"/>
            <a:t>(Boden et al., 2006; Van Daele et. Al., 2005, Chaudhuri et al., 2002, Lazarus et al., 2002; Logemann et all. , 2997)</a:t>
          </a:r>
          <a:endParaRPr lang="en-US" b="0" dirty="0"/>
        </a:p>
      </dgm:t>
    </dgm:pt>
    <dgm:pt modelId="{B5C4C72C-AC64-FA48-B679-95FC74074112}" type="parTrans" cxnId="{D4F82735-9528-1B46-BC61-E1DE7BE284CE}">
      <dgm:prSet/>
      <dgm:spPr/>
      <dgm:t>
        <a:bodyPr/>
        <a:lstStyle/>
        <a:p>
          <a:endParaRPr lang="en-US"/>
        </a:p>
      </dgm:t>
    </dgm:pt>
    <dgm:pt modelId="{F1D6CD3B-9BAB-4C47-B4DC-F3716FA49A42}" type="sibTrans" cxnId="{D4F82735-9528-1B46-BC61-E1DE7BE284CE}">
      <dgm:prSet/>
      <dgm:spPr/>
      <dgm:t>
        <a:bodyPr/>
        <a:lstStyle/>
        <a:p>
          <a:endParaRPr lang="en-US"/>
        </a:p>
      </dgm:t>
    </dgm:pt>
    <dgm:pt modelId="{18A0876A-6F5B-E942-857D-59E6991836FC}">
      <dgm:prSet/>
      <dgm:spPr/>
      <dgm:t>
        <a:bodyPr/>
        <a:lstStyle/>
        <a:p>
          <a:pPr rtl="0"/>
          <a:r>
            <a:rPr lang="en-US" b="1" dirty="0" smtClean="0"/>
            <a:t>Masako</a:t>
          </a:r>
          <a:endParaRPr lang="en-US" dirty="0"/>
        </a:p>
      </dgm:t>
    </dgm:pt>
    <dgm:pt modelId="{D6C52E7E-99FA-7749-8BCE-583861ECC9FB}" type="parTrans" cxnId="{B364FAE9-A7FD-394B-8213-028079EF1E77}">
      <dgm:prSet/>
      <dgm:spPr/>
      <dgm:t>
        <a:bodyPr/>
        <a:lstStyle/>
        <a:p>
          <a:endParaRPr lang="en-US"/>
        </a:p>
      </dgm:t>
    </dgm:pt>
    <dgm:pt modelId="{3E6903D2-5A71-FF4A-9317-06AA4C953130}" type="sibTrans" cxnId="{B364FAE9-A7FD-394B-8213-028079EF1E77}">
      <dgm:prSet/>
      <dgm:spPr/>
      <dgm:t>
        <a:bodyPr/>
        <a:lstStyle/>
        <a:p>
          <a:endParaRPr lang="en-US"/>
        </a:p>
      </dgm:t>
    </dgm:pt>
    <dgm:pt modelId="{86EE967C-4952-0949-9A8B-F1DCB9FF5EBA}">
      <dgm:prSet/>
      <dgm:spPr/>
      <dgm:t>
        <a:bodyPr/>
        <a:lstStyle/>
        <a:p>
          <a:pPr rtl="0"/>
          <a:endParaRPr lang="en-US" dirty="0"/>
        </a:p>
      </dgm:t>
    </dgm:pt>
    <dgm:pt modelId="{E692AEC3-F573-0343-B0A4-AB9BAAB7CB01}" type="parTrans" cxnId="{68F07D52-894D-2B48-803B-7D902EF57A31}">
      <dgm:prSet/>
      <dgm:spPr/>
      <dgm:t>
        <a:bodyPr/>
        <a:lstStyle/>
        <a:p>
          <a:endParaRPr lang="en-US"/>
        </a:p>
      </dgm:t>
    </dgm:pt>
    <dgm:pt modelId="{4F22B5B5-AF60-194E-8043-B3C4784EB88B}" type="sibTrans" cxnId="{68F07D52-894D-2B48-803B-7D902EF57A31}">
      <dgm:prSet/>
      <dgm:spPr/>
      <dgm:t>
        <a:bodyPr/>
        <a:lstStyle/>
        <a:p>
          <a:endParaRPr lang="en-US"/>
        </a:p>
      </dgm:t>
    </dgm:pt>
    <dgm:pt modelId="{D3DBC671-3DFC-244C-9CCE-00805321F03C}">
      <dgm:prSet/>
      <dgm:spPr/>
      <dgm:t>
        <a:bodyPr/>
        <a:lstStyle/>
        <a:p>
          <a:pPr rtl="0"/>
          <a:r>
            <a:rPr lang="en-US" i="1" dirty="0" smtClean="0"/>
            <a:t>Helps maximize approximation of base of tongue to pharyngeal wall</a:t>
          </a:r>
          <a:endParaRPr lang="en-US" i="1" dirty="0"/>
        </a:p>
      </dgm:t>
    </dgm:pt>
    <dgm:pt modelId="{7CD8F443-012A-1A41-832A-2FAE03EE7777}" type="parTrans" cxnId="{94A1362D-30E4-8945-BFA1-93C876D10D29}">
      <dgm:prSet/>
      <dgm:spPr/>
      <dgm:t>
        <a:bodyPr/>
        <a:lstStyle/>
        <a:p>
          <a:endParaRPr lang="en-US"/>
        </a:p>
      </dgm:t>
    </dgm:pt>
    <dgm:pt modelId="{87D864B9-2C87-9E41-B715-BC36549800B1}" type="sibTrans" cxnId="{94A1362D-30E4-8945-BFA1-93C876D10D29}">
      <dgm:prSet/>
      <dgm:spPr/>
      <dgm:t>
        <a:bodyPr/>
        <a:lstStyle/>
        <a:p>
          <a:endParaRPr lang="en-US"/>
        </a:p>
      </dgm:t>
    </dgm:pt>
    <dgm:pt modelId="{8BC4B0AB-D709-0E4E-8DA7-9744E14CACD0}">
      <dgm:prSet/>
      <dgm:spPr/>
      <dgm:t>
        <a:bodyPr/>
        <a:lstStyle/>
        <a:p>
          <a:pPr rtl="0"/>
          <a:r>
            <a:rPr lang="en-US" dirty="0" smtClean="0"/>
            <a:t>(Fujiu &amp; Logemann, 1996)</a:t>
          </a:r>
          <a:endParaRPr lang="en-US" dirty="0"/>
        </a:p>
      </dgm:t>
    </dgm:pt>
    <dgm:pt modelId="{355601D6-A33A-104B-8DE1-1D6FD2D7D5E4}" type="parTrans" cxnId="{43E8BC6E-DA6E-6247-BDDB-BAB1842E6E34}">
      <dgm:prSet/>
      <dgm:spPr/>
      <dgm:t>
        <a:bodyPr/>
        <a:lstStyle/>
        <a:p>
          <a:endParaRPr lang="en-US"/>
        </a:p>
      </dgm:t>
    </dgm:pt>
    <dgm:pt modelId="{F29EFB44-C01B-6A41-83CE-26A29D28FA65}" type="sibTrans" cxnId="{43E8BC6E-DA6E-6247-BDDB-BAB1842E6E34}">
      <dgm:prSet/>
      <dgm:spPr/>
      <dgm:t>
        <a:bodyPr/>
        <a:lstStyle/>
        <a:p>
          <a:endParaRPr lang="en-US"/>
        </a:p>
      </dgm:t>
    </dgm:pt>
    <dgm:pt modelId="{8EC4DD24-D728-1549-BE39-6722B181B4E8}" type="pres">
      <dgm:prSet presAssocID="{A183CE1F-144E-B645-BB3F-CAA57A3B65D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889D47-815A-5F4C-82A4-35C6630DB2F9}" type="pres">
      <dgm:prSet presAssocID="{088E3CF2-D9FF-8F4D-AFE6-C4238D82AAF5}" presName="composite" presStyleCnt="0"/>
      <dgm:spPr/>
    </dgm:pt>
    <dgm:pt modelId="{03A5FADD-2017-E942-A2F0-29C1850C1A28}" type="pres">
      <dgm:prSet presAssocID="{088E3CF2-D9FF-8F4D-AFE6-C4238D82AAF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42132C-AE82-EC42-9734-F504A4542EEC}" type="pres">
      <dgm:prSet presAssocID="{088E3CF2-D9FF-8F4D-AFE6-C4238D82AAF5}" presName="desTx" presStyleLbl="alignAccFollowNode1" presStyleIdx="0" presStyleCnt="3" custLinFactNeighborX="-103" custLinFactNeighborY="36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AF95DF-DF1C-7A4B-A05F-0354CDA899E8}" type="pres">
      <dgm:prSet presAssocID="{B2ED58BF-FB1B-6E40-9237-55668A41CFB5}" presName="space" presStyleCnt="0"/>
      <dgm:spPr/>
    </dgm:pt>
    <dgm:pt modelId="{B3D26B54-193D-884E-BE91-79FE551ABBA5}" type="pres">
      <dgm:prSet presAssocID="{637C79CB-1714-AA48-8AD6-54F37564DEC7}" presName="composite" presStyleCnt="0"/>
      <dgm:spPr/>
    </dgm:pt>
    <dgm:pt modelId="{A3B92F75-F92F-1340-B6FA-3E0F8346E923}" type="pres">
      <dgm:prSet presAssocID="{637C79CB-1714-AA48-8AD6-54F37564DEC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2DDBCA-A5CB-0A4E-B182-40D831312D90}" type="pres">
      <dgm:prSet presAssocID="{637C79CB-1714-AA48-8AD6-54F37564DEC7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8AB1AD-52A6-8E43-B53A-100BC3E93ACE}" type="pres">
      <dgm:prSet presAssocID="{D907AF9B-173A-3D41-A6BE-FEA1C47A37BB}" presName="space" presStyleCnt="0"/>
      <dgm:spPr/>
    </dgm:pt>
    <dgm:pt modelId="{8B78FBD4-9918-B845-8F9E-5A8C7AC0B5C5}" type="pres">
      <dgm:prSet presAssocID="{2D474C5A-ADBC-B541-879A-0937B6D01500}" presName="composite" presStyleCnt="0"/>
      <dgm:spPr/>
    </dgm:pt>
    <dgm:pt modelId="{B1718DAE-29EB-454A-A433-89CAD53ADDD7}" type="pres">
      <dgm:prSet presAssocID="{2D474C5A-ADBC-B541-879A-0937B6D0150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EFAA0D-7A65-0949-9852-ECB52E6E4795}" type="pres">
      <dgm:prSet presAssocID="{2D474C5A-ADBC-B541-879A-0937B6D01500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468DF7-2AE1-4C64-93C3-A96095634E6E}" type="presOf" srcId="{96750EC5-B529-4C4A-AA9C-E85040508C2F}" destId="{EDEFAA0D-7A65-0949-9852-ECB52E6E4795}" srcOrd="0" destOrd="5" presId="urn:microsoft.com/office/officeart/2005/8/layout/hList1"/>
    <dgm:cxn modelId="{8F27855C-D83F-4D0E-AE72-18BF457D5CC1}" type="presOf" srcId="{D306FC5F-3CCA-5B4D-BECC-E0B46653FAB6}" destId="{EDEFAA0D-7A65-0949-9852-ECB52E6E4795}" srcOrd="0" destOrd="6" presId="urn:microsoft.com/office/officeart/2005/8/layout/hList1"/>
    <dgm:cxn modelId="{94A1362D-30E4-8945-BFA1-93C876D10D29}" srcId="{18A0876A-6F5B-E942-857D-59E6991836FC}" destId="{D3DBC671-3DFC-244C-9CCE-00805321F03C}" srcOrd="0" destOrd="0" parTransId="{7CD8F443-012A-1A41-832A-2FAE03EE7777}" sibTransId="{87D864B9-2C87-9E41-B715-BC36549800B1}"/>
    <dgm:cxn modelId="{681F3557-B8BF-4BB7-A6BF-E1379D87A334}" type="presOf" srcId="{D3DBC671-3DFC-244C-9CCE-00805321F03C}" destId="{C642132C-AE82-EC42-9734-F504A4542EEC}" srcOrd="0" destOrd="4" presId="urn:microsoft.com/office/officeart/2005/8/layout/hList1"/>
    <dgm:cxn modelId="{23C8FB4F-A9B1-4376-B196-4966EAF42FCD}" type="presOf" srcId="{54B0E1A8-41ED-8F44-AC70-09381B36BF36}" destId="{EDEFAA0D-7A65-0949-9852-ECB52E6E4795}" srcOrd="0" destOrd="4" presId="urn:microsoft.com/office/officeart/2005/8/layout/hList1"/>
    <dgm:cxn modelId="{FAE03067-E716-E940-B87C-ECB823845B52}" srcId="{3B5A62D5-D11B-3B46-942E-A972155D55C3}" destId="{2916E5EE-EBE7-5049-A0C8-462218C4A7FE}" srcOrd="1" destOrd="0" parTransId="{FF5550A6-3045-1B4A-8B1F-1D2B19FAC437}" sibTransId="{5CA034B7-C17F-9743-A04F-3BADA50F2B37}"/>
    <dgm:cxn modelId="{0CC91713-E8ED-7F45-A297-001203B4E70C}" srcId="{A183CE1F-144E-B645-BB3F-CAA57A3B65D3}" destId="{2D474C5A-ADBC-B541-879A-0937B6D01500}" srcOrd="2" destOrd="0" parTransId="{FE846C9F-933E-3A4A-A553-4F2CCAB71BFC}" sibTransId="{D007D36A-B97A-3842-8DB4-1D477EE7EBC6}"/>
    <dgm:cxn modelId="{914545E9-AC68-1A4A-89FD-DE2D60252F02}" srcId="{2D474C5A-ADBC-B541-879A-0937B6D01500}" destId="{A7A3194B-90E1-4545-9DA7-A6AA308444E6}" srcOrd="4" destOrd="0" parTransId="{92E8BC6A-7CFF-9143-8A6D-151C7A14646E}" sibTransId="{D7FE962E-637B-4F4E-BC66-5C79E96EDE9E}"/>
    <dgm:cxn modelId="{481ECBEF-B246-4C50-B877-5D4415DD1A17}" type="presOf" srcId="{3B5A62D5-D11B-3B46-942E-A972155D55C3}" destId="{262DDBCA-A5CB-0A4E-B182-40D831312D90}" srcOrd="0" destOrd="0" presId="urn:microsoft.com/office/officeart/2005/8/layout/hList1"/>
    <dgm:cxn modelId="{31892900-A9DC-5145-A69E-95B3A3AF801B}" srcId="{060CFB7C-1B1A-C749-9979-66F9760A480B}" destId="{3307CBD9-24D8-9E4E-BF10-870B7AEDD49A}" srcOrd="0" destOrd="0" parTransId="{28177767-74EC-1140-9CAF-61A9E3710481}" sibTransId="{88AF528D-1B42-3D4B-9E9D-D7246766EC74}"/>
    <dgm:cxn modelId="{7BC97836-B943-4BDD-B335-1D863C15BAD0}" type="presOf" srcId="{A7A3194B-90E1-4545-9DA7-A6AA308444E6}" destId="{EDEFAA0D-7A65-0949-9852-ECB52E6E4795}" srcOrd="0" destOrd="7" presId="urn:microsoft.com/office/officeart/2005/8/layout/hList1"/>
    <dgm:cxn modelId="{11EC09D3-5650-C441-B1FE-54A07BC91FDA}" srcId="{CC2D3BB5-E049-F045-A474-4505DB899A26}" destId="{47437DC3-32FB-DB42-842A-838B3EE7D00D}" srcOrd="0" destOrd="0" parTransId="{D62B3C26-6250-2F4C-8903-8741C2C58425}" sibTransId="{1E238953-8464-AD43-96D5-0EDD9708ED0A}"/>
    <dgm:cxn modelId="{79972F1F-A9FB-2442-950D-CD03BEA0E003}" srcId="{2D474C5A-ADBC-B541-879A-0937B6D01500}" destId="{54B0E1A8-41ED-8F44-AC70-09381B36BF36}" srcOrd="1" destOrd="0" parTransId="{D53B7B45-9F73-F143-BAF4-13AF509C986D}" sibTransId="{77BA7C77-968D-AA46-A0E0-3DD5A10F0192}"/>
    <dgm:cxn modelId="{247AB75C-EFCF-8B43-995B-B7C430F1A6FE}" srcId="{2D474C5A-ADBC-B541-879A-0937B6D01500}" destId="{96750EC5-B529-4C4A-AA9C-E85040508C2F}" srcOrd="2" destOrd="0" parTransId="{A30FC041-4305-934B-BAD8-C7EFADB0323C}" sibTransId="{FCCA4C6F-6677-574C-AF85-B16695D950DB}"/>
    <dgm:cxn modelId="{2DCA4935-519B-CD4D-B6FB-0C570B3089D1}" srcId="{060CFB7C-1B1A-C749-9979-66F9760A480B}" destId="{3E13E417-6A01-854E-ABAB-00C09E98D7E5}" srcOrd="2" destOrd="0" parTransId="{41F06970-5942-0F45-9DB6-9B47C72CC2CB}" sibTransId="{A66B8312-F62F-054A-8F86-A191F4C10D8F}"/>
    <dgm:cxn modelId="{B364FAE9-A7FD-394B-8213-028079EF1E77}" srcId="{088E3CF2-D9FF-8F4D-AFE6-C4238D82AAF5}" destId="{18A0876A-6F5B-E942-857D-59E6991836FC}" srcOrd="2" destOrd="0" parTransId="{D6C52E7E-99FA-7749-8BCE-583861ECC9FB}" sibTransId="{3E6903D2-5A71-FF4A-9317-06AA4C953130}"/>
    <dgm:cxn modelId="{38EB107A-440F-2B4A-8D89-F93288634964}" srcId="{A183CE1F-144E-B645-BB3F-CAA57A3B65D3}" destId="{637C79CB-1714-AA48-8AD6-54F37564DEC7}" srcOrd="1" destOrd="0" parTransId="{39B8EC8B-9CCB-9A4C-A458-C9B826096A63}" sibTransId="{D907AF9B-173A-3D41-A6BE-FEA1C47A37BB}"/>
    <dgm:cxn modelId="{4CA32CBC-A285-4040-A1A9-7EF0E174D624}" type="presOf" srcId="{18A0876A-6F5B-E942-857D-59E6991836FC}" destId="{C642132C-AE82-EC42-9734-F504A4542EEC}" srcOrd="0" destOrd="3" presId="urn:microsoft.com/office/officeart/2005/8/layout/hList1"/>
    <dgm:cxn modelId="{81DDB13C-7057-436F-A860-03F755A8AEC2}" type="presOf" srcId="{3E13E417-6A01-854E-ABAB-00C09E98D7E5}" destId="{EDEFAA0D-7A65-0949-9852-ECB52E6E4795}" srcOrd="0" destOrd="3" presId="urn:microsoft.com/office/officeart/2005/8/layout/hList1"/>
    <dgm:cxn modelId="{F5DAD833-5096-044C-8617-95E9CF575486}" srcId="{3B5A62D5-D11B-3B46-942E-A972155D55C3}" destId="{C32E3CB0-3F85-014D-821A-E30CFE864288}" srcOrd="0" destOrd="0" parTransId="{E1B25247-4AD7-F44F-80BC-51FD91A4D461}" sibTransId="{7FF5849F-79A5-A245-96D4-915AEB6521DF}"/>
    <dgm:cxn modelId="{68F07D52-894D-2B48-803B-7D902EF57A31}" srcId="{088E3CF2-D9FF-8F4D-AFE6-C4238D82AAF5}" destId="{86EE967C-4952-0949-9A8B-F1DCB9FF5EBA}" srcOrd="1" destOrd="0" parTransId="{E692AEC3-F573-0343-B0A4-AB9BAAB7CB01}" sibTransId="{4F22B5B5-AF60-194E-8043-B3C4784EB88B}"/>
    <dgm:cxn modelId="{FB3F5EC0-F01C-5A4C-BF32-950EF6D53767}" srcId="{637C79CB-1714-AA48-8AD6-54F37564DEC7}" destId="{3B5A62D5-D11B-3B46-942E-A972155D55C3}" srcOrd="0" destOrd="0" parTransId="{A2186A97-9E89-9E44-BAA6-2C6EA42A48A7}" sibTransId="{95D9C7C2-2611-9549-9972-03FF96C0890C}"/>
    <dgm:cxn modelId="{B33A42B7-8C6B-4228-8699-66749FCAB37F}" type="presOf" srcId="{A183CE1F-144E-B645-BB3F-CAA57A3B65D3}" destId="{8EC4DD24-D728-1549-BE39-6722B181B4E8}" srcOrd="0" destOrd="0" presId="urn:microsoft.com/office/officeart/2005/8/layout/hList1"/>
    <dgm:cxn modelId="{72709F35-900C-4D38-BC77-2A2F5794B157}" type="presOf" srcId="{637C79CB-1714-AA48-8AD6-54F37564DEC7}" destId="{A3B92F75-F92F-1340-B6FA-3E0F8346E923}" srcOrd="0" destOrd="0" presId="urn:microsoft.com/office/officeart/2005/8/layout/hList1"/>
    <dgm:cxn modelId="{27DC73CD-7B48-4DC2-AF98-5AB4500EDA22}" type="presOf" srcId="{3307CBD9-24D8-9E4E-BF10-870B7AEDD49A}" destId="{EDEFAA0D-7A65-0949-9852-ECB52E6E4795}" srcOrd="0" destOrd="1" presId="urn:microsoft.com/office/officeart/2005/8/layout/hList1"/>
    <dgm:cxn modelId="{9B90FBD8-75CD-472B-8667-6041058C7C65}" type="presOf" srcId="{D65C0021-C322-894E-AD69-E8E5C4E3B344}" destId="{EDEFAA0D-7A65-0949-9852-ECB52E6E4795}" srcOrd="0" destOrd="2" presId="urn:microsoft.com/office/officeart/2005/8/layout/hList1"/>
    <dgm:cxn modelId="{FB1C790A-2184-47D0-A67A-EC2935697FDC}" type="presOf" srcId="{8BC4B0AB-D709-0E4E-8DA7-9744E14CACD0}" destId="{C642132C-AE82-EC42-9734-F504A4542EEC}" srcOrd="0" destOrd="5" presId="urn:microsoft.com/office/officeart/2005/8/layout/hList1"/>
    <dgm:cxn modelId="{1B9FE8F6-7B1C-1342-908B-149995ACD223}" srcId="{A183CE1F-144E-B645-BB3F-CAA57A3B65D3}" destId="{088E3CF2-D9FF-8F4D-AFE6-C4238D82AAF5}" srcOrd="0" destOrd="0" parTransId="{C5FF9522-C1F3-A041-9DF0-072E937EEB12}" sibTransId="{B2ED58BF-FB1B-6E40-9237-55668A41CFB5}"/>
    <dgm:cxn modelId="{04A8C42E-EDC3-44CD-8CFC-9125ED805E1B}" type="presOf" srcId="{49EE6785-E0F2-9E44-B65B-0471478644EE}" destId="{262DDBCA-A5CB-0A4E-B182-40D831312D90}" srcOrd="0" destOrd="3" presId="urn:microsoft.com/office/officeart/2005/8/layout/hList1"/>
    <dgm:cxn modelId="{B98046DA-9683-BC44-AFEE-1AC35C611004}" srcId="{088E3CF2-D9FF-8F4D-AFE6-C4238D82AAF5}" destId="{CC2D3BB5-E049-F045-A474-4505DB899A26}" srcOrd="0" destOrd="0" parTransId="{D5F54603-1E60-1245-94F2-B682A93ADACA}" sibTransId="{12886C72-10C5-EA41-A0FE-C38A29CDF81C}"/>
    <dgm:cxn modelId="{386D6D1D-9236-465A-95A9-D323642B5083}" type="presOf" srcId="{2916E5EE-EBE7-5049-A0C8-462218C4A7FE}" destId="{262DDBCA-A5CB-0A4E-B182-40D831312D90}" srcOrd="0" destOrd="2" presId="urn:microsoft.com/office/officeart/2005/8/layout/hList1"/>
    <dgm:cxn modelId="{D4F82735-9528-1B46-BC61-E1DE7BE284CE}" srcId="{2D474C5A-ADBC-B541-879A-0937B6D01500}" destId="{D306FC5F-3CCA-5B4D-BECC-E0B46653FAB6}" srcOrd="3" destOrd="0" parTransId="{B5C4C72C-AC64-FA48-B679-95FC74074112}" sibTransId="{F1D6CD3B-9BAB-4C47-B4DC-F3716FA49A42}"/>
    <dgm:cxn modelId="{3C893492-50A3-419C-8DA0-35981F597E75}" type="presOf" srcId="{2D474C5A-ADBC-B541-879A-0937B6D01500}" destId="{B1718DAE-29EB-454A-A433-89CAD53ADDD7}" srcOrd="0" destOrd="0" presId="urn:microsoft.com/office/officeart/2005/8/layout/hList1"/>
    <dgm:cxn modelId="{DE690AE5-CD1B-4AF4-BA9D-B0FDF26640E5}" type="presOf" srcId="{088E3CF2-D9FF-8F4D-AFE6-C4238D82AAF5}" destId="{03A5FADD-2017-E942-A2F0-29C1850C1A28}" srcOrd="0" destOrd="0" presId="urn:microsoft.com/office/officeart/2005/8/layout/hList1"/>
    <dgm:cxn modelId="{019961C4-2705-3C46-8D08-5E3A61A5529D}" srcId="{637C79CB-1714-AA48-8AD6-54F37564DEC7}" destId="{49EE6785-E0F2-9E44-B65B-0471478644EE}" srcOrd="1" destOrd="0" parTransId="{AC39EA92-C0F8-D944-82B6-A0F796B49F7B}" sibTransId="{F8CCCD82-DF01-8442-A956-64C3BDA544F2}"/>
    <dgm:cxn modelId="{8B646C27-6DC9-C749-9C19-EB3AA767AF0C}" srcId="{2D474C5A-ADBC-B541-879A-0937B6D01500}" destId="{060CFB7C-1B1A-C749-9979-66F9760A480B}" srcOrd="0" destOrd="0" parTransId="{39AEABB9-62AC-C64F-AEAE-5E00EEF21458}" sibTransId="{FFA44058-FC76-B447-9EDE-588732C40631}"/>
    <dgm:cxn modelId="{D84C6DCC-054F-D844-9AD5-29E44953CC7A}" srcId="{060CFB7C-1B1A-C749-9979-66F9760A480B}" destId="{D65C0021-C322-894E-AD69-E8E5C4E3B344}" srcOrd="1" destOrd="0" parTransId="{DC12A241-F561-094C-A526-B3C5941B583D}" sibTransId="{4B3124DA-6741-8D4F-994C-00D438C137E5}"/>
    <dgm:cxn modelId="{D5401B80-D10A-495E-AEAC-16C8F870F9A8}" type="presOf" srcId="{060CFB7C-1B1A-C749-9979-66F9760A480B}" destId="{EDEFAA0D-7A65-0949-9852-ECB52E6E4795}" srcOrd="0" destOrd="0" presId="urn:microsoft.com/office/officeart/2005/8/layout/hList1"/>
    <dgm:cxn modelId="{51EA9240-2D48-4435-8262-A432A91964C1}" type="presOf" srcId="{C32E3CB0-3F85-014D-821A-E30CFE864288}" destId="{262DDBCA-A5CB-0A4E-B182-40D831312D90}" srcOrd="0" destOrd="1" presId="urn:microsoft.com/office/officeart/2005/8/layout/hList1"/>
    <dgm:cxn modelId="{90F821AE-E8C5-475A-BDEC-EAF67389ED8A}" type="presOf" srcId="{86EE967C-4952-0949-9A8B-F1DCB9FF5EBA}" destId="{C642132C-AE82-EC42-9734-F504A4542EEC}" srcOrd="0" destOrd="2" presId="urn:microsoft.com/office/officeart/2005/8/layout/hList1"/>
    <dgm:cxn modelId="{43E8BC6E-DA6E-6247-BDDB-BAB1842E6E34}" srcId="{18A0876A-6F5B-E942-857D-59E6991836FC}" destId="{8BC4B0AB-D709-0E4E-8DA7-9744E14CACD0}" srcOrd="1" destOrd="0" parTransId="{355601D6-A33A-104B-8DE1-1D6FD2D7D5E4}" sibTransId="{F29EFB44-C01B-6A41-83CE-26A29D28FA65}"/>
    <dgm:cxn modelId="{0DE81412-1A07-4B65-8FC5-8197DA1EE88E}" type="presOf" srcId="{CC2D3BB5-E049-F045-A474-4505DB899A26}" destId="{C642132C-AE82-EC42-9734-F504A4542EEC}" srcOrd="0" destOrd="0" presId="urn:microsoft.com/office/officeart/2005/8/layout/hList1"/>
    <dgm:cxn modelId="{68560739-DCF9-4D3C-BC61-6D96EDA842AB}" type="presOf" srcId="{47437DC3-32FB-DB42-842A-838B3EE7D00D}" destId="{C642132C-AE82-EC42-9734-F504A4542EEC}" srcOrd="0" destOrd="1" presId="urn:microsoft.com/office/officeart/2005/8/layout/hList1"/>
    <dgm:cxn modelId="{D0EFDC56-82A4-4D05-B6F0-2D8CB0F75B9A}" type="presParOf" srcId="{8EC4DD24-D728-1549-BE39-6722B181B4E8}" destId="{D9889D47-815A-5F4C-82A4-35C6630DB2F9}" srcOrd="0" destOrd="0" presId="urn:microsoft.com/office/officeart/2005/8/layout/hList1"/>
    <dgm:cxn modelId="{9848CEEB-FC48-40B6-ABBF-701FEE2A8499}" type="presParOf" srcId="{D9889D47-815A-5F4C-82A4-35C6630DB2F9}" destId="{03A5FADD-2017-E942-A2F0-29C1850C1A28}" srcOrd="0" destOrd="0" presId="urn:microsoft.com/office/officeart/2005/8/layout/hList1"/>
    <dgm:cxn modelId="{ACFE6972-D7E6-4CB1-A392-4350BCB90DAA}" type="presParOf" srcId="{D9889D47-815A-5F4C-82A4-35C6630DB2F9}" destId="{C642132C-AE82-EC42-9734-F504A4542EEC}" srcOrd="1" destOrd="0" presId="urn:microsoft.com/office/officeart/2005/8/layout/hList1"/>
    <dgm:cxn modelId="{AE97E74E-4BF2-415B-8C47-DBC65BF20215}" type="presParOf" srcId="{8EC4DD24-D728-1549-BE39-6722B181B4E8}" destId="{CCAF95DF-DF1C-7A4B-A05F-0354CDA899E8}" srcOrd="1" destOrd="0" presId="urn:microsoft.com/office/officeart/2005/8/layout/hList1"/>
    <dgm:cxn modelId="{D6CA5D86-18CE-47E3-98E1-29CF4C0C04E1}" type="presParOf" srcId="{8EC4DD24-D728-1549-BE39-6722B181B4E8}" destId="{B3D26B54-193D-884E-BE91-79FE551ABBA5}" srcOrd="2" destOrd="0" presId="urn:microsoft.com/office/officeart/2005/8/layout/hList1"/>
    <dgm:cxn modelId="{0CE500A7-D790-4675-9645-B8EB79557765}" type="presParOf" srcId="{B3D26B54-193D-884E-BE91-79FE551ABBA5}" destId="{A3B92F75-F92F-1340-B6FA-3E0F8346E923}" srcOrd="0" destOrd="0" presId="urn:microsoft.com/office/officeart/2005/8/layout/hList1"/>
    <dgm:cxn modelId="{D8254451-FACB-4EEF-94B1-3A5DBA0277FA}" type="presParOf" srcId="{B3D26B54-193D-884E-BE91-79FE551ABBA5}" destId="{262DDBCA-A5CB-0A4E-B182-40D831312D90}" srcOrd="1" destOrd="0" presId="urn:microsoft.com/office/officeart/2005/8/layout/hList1"/>
    <dgm:cxn modelId="{AEF8FDD8-8DA6-4D29-8B04-FFAC8BA75EB9}" type="presParOf" srcId="{8EC4DD24-D728-1549-BE39-6722B181B4E8}" destId="{F58AB1AD-52A6-8E43-B53A-100BC3E93ACE}" srcOrd="3" destOrd="0" presId="urn:microsoft.com/office/officeart/2005/8/layout/hList1"/>
    <dgm:cxn modelId="{0E4F2346-9E2C-45B6-AE7B-9ED9EB87D28F}" type="presParOf" srcId="{8EC4DD24-D728-1549-BE39-6722B181B4E8}" destId="{8B78FBD4-9918-B845-8F9E-5A8C7AC0B5C5}" srcOrd="4" destOrd="0" presId="urn:microsoft.com/office/officeart/2005/8/layout/hList1"/>
    <dgm:cxn modelId="{57389162-5ED0-42AB-BA37-4FC5E5939E60}" type="presParOf" srcId="{8B78FBD4-9918-B845-8F9E-5A8C7AC0B5C5}" destId="{B1718DAE-29EB-454A-A433-89CAD53ADDD7}" srcOrd="0" destOrd="0" presId="urn:microsoft.com/office/officeart/2005/8/layout/hList1"/>
    <dgm:cxn modelId="{E9147FDA-7361-4B8E-9927-D7F6B89C5013}" type="presParOf" srcId="{8B78FBD4-9918-B845-8F9E-5A8C7AC0B5C5}" destId="{EDEFAA0D-7A65-0949-9852-ECB52E6E479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B1A943D-C280-CF40-904B-F6CD24F5EB8D}" type="doc">
      <dgm:prSet loTypeId="urn:microsoft.com/office/officeart/2005/8/layout/h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1A0F1B-4182-5342-845E-8354225BD6B6}">
      <dgm:prSet phldrT="[Text]"/>
      <dgm:spPr/>
      <dgm:t>
        <a:bodyPr/>
        <a:lstStyle/>
        <a:p>
          <a:r>
            <a:rPr lang="en-US" dirty="0" smtClean="0"/>
            <a:t>Maneuver Exercises</a:t>
          </a:r>
          <a:endParaRPr lang="en-US" dirty="0"/>
        </a:p>
      </dgm:t>
    </dgm:pt>
    <dgm:pt modelId="{4ADFF688-6BBF-F140-B693-47CD79F0F794}" type="parTrans" cxnId="{F3D44CBF-218A-0B49-80CC-84B11DB60C47}">
      <dgm:prSet/>
      <dgm:spPr/>
      <dgm:t>
        <a:bodyPr/>
        <a:lstStyle/>
        <a:p>
          <a:endParaRPr lang="en-US"/>
        </a:p>
      </dgm:t>
    </dgm:pt>
    <dgm:pt modelId="{CC37F8B8-EC16-1D4A-9C8C-BF0F30849E4A}" type="sibTrans" cxnId="{F3D44CBF-218A-0B49-80CC-84B11DB60C47}">
      <dgm:prSet/>
      <dgm:spPr/>
      <dgm:t>
        <a:bodyPr/>
        <a:lstStyle/>
        <a:p>
          <a:endParaRPr lang="en-US"/>
        </a:p>
      </dgm:t>
    </dgm:pt>
    <dgm:pt modelId="{86C2587E-C908-794E-AEEB-6A15BF1F0DD3}">
      <dgm:prSet phldrT="[Text]"/>
      <dgm:spPr/>
      <dgm:t>
        <a:bodyPr/>
        <a:lstStyle/>
        <a:p>
          <a:pPr rtl="0"/>
          <a:r>
            <a:rPr lang="en-US" b="1" dirty="0" smtClean="0"/>
            <a:t>Shaker</a:t>
          </a:r>
          <a:endParaRPr lang="en-US" dirty="0"/>
        </a:p>
      </dgm:t>
    </dgm:pt>
    <dgm:pt modelId="{47F00314-CC9E-6242-B07F-5D378A8C92AE}" type="parTrans" cxnId="{066C8D63-E1A7-6645-9381-CF3991B04522}">
      <dgm:prSet/>
      <dgm:spPr/>
      <dgm:t>
        <a:bodyPr/>
        <a:lstStyle/>
        <a:p>
          <a:endParaRPr lang="en-US"/>
        </a:p>
      </dgm:t>
    </dgm:pt>
    <dgm:pt modelId="{A37D7615-242F-5C47-960C-C1CA6DA12380}" type="sibTrans" cxnId="{066C8D63-E1A7-6645-9381-CF3991B04522}">
      <dgm:prSet/>
      <dgm:spPr/>
      <dgm:t>
        <a:bodyPr/>
        <a:lstStyle/>
        <a:p>
          <a:endParaRPr lang="en-US"/>
        </a:p>
      </dgm:t>
    </dgm:pt>
    <dgm:pt modelId="{258B4493-48AF-9A40-AD56-D7661AD632D1}">
      <dgm:prSet phldrT="[Text]"/>
      <dgm:spPr/>
      <dgm:t>
        <a:bodyPr/>
        <a:lstStyle/>
        <a:p>
          <a:r>
            <a:rPr lang="en-US" dirty="0" smtClean="0"/>
            <a:t>(Junko et al., 2005; Donzelli and Brady, 2004; Ohmae et. Al, 1993</a:t>
          </a:r>
          <a:endParaRPr lang="en-US" dirty="0"/>
        </a:p>
      </dgm:t>
    </dgm:pt>
    <dgm:pt modelId="{81048401-A852-4545-8BB2-AB500809EBC8}" type="parTrans" cxnId="{C820F93B-9B69-5345-B48C-A264B635C8E4}">
      <dgm:prSet/>
      <dgm:spPr/>
      <dgm:t>
        <a:bodyPr/>
        <a:lstStyle/>
        <a:p>
          <a:endParaRPr lang="en-US"/>
        </a:p>
      </dgm:t>
    </dgm:pt>
    <dgm:pt modelId="{C856DA4C-A80C-0047-9E18-18225827FF80}" type="sibTrans" cxnId="{C820F93B-9B69-5345-B48C-A264B635C8E4}">
      <dgm:prSet/>
      <dgm:spPr/>
      <dgm:t>
        <a:bodyPr/>
        <a:lstStyle/>
        <a:p>
          <a:endParaRPr lang="en-US"/>
        </a:p>
      </dgm:t>
    </dgm:pt>
    <dgm:pt modelId="{B542F862-2726-334F-A577-14D584358D17}">
      <dgm:prSet phldrT="[Text]"/>
      <dgm:spPr/>
      <dgm:t>
        <a:bodyPr/>
        <a:lstStyle/>
        <a:p>
          <a:r>
            <a:rPr lang="en-US" dirty="0" smtClean="0"/>
            <a:t>Thermal Tactile Stimulation</a:t>
          </a:r>
          <a:endParaRPr lang="en-US" dirty="0"/>
        </a:p>
      </dgm:t>
    </dgm:pt>
    <dgm:pt modelId="{4FF5FBCB-AC00-9443-BE93-74B4C026BD25}" type="parTrans" cxnId="{DA60D0E0-25BD-274B-A4BD-7C5FBEDE90DA}">
      <dgm:prSet/>
      <dgm:spPr/>
      <dgm:t>
        <a:bodyPr/>
        <a:lstStyle/>
        <a:p>
          <a:endParaRPr lang="en-US"/>
        </a:p>
      </dgm:t>
    </dgm:pt>
    <dgm:pt modelId="{0CFABC98-D52F-0D43-BC94-395FD4AE317A}" type="sibTrans" cxnId="{DA60D0E0-25BD-274B-A4BD-7C5FBEDE90DA}">
      <dgm:prSet/>
      <dgm:spPr/>
      <dgm:t>
        <a:bodyPr/>
        <a:lstStyle/>
        <a:p>
          <a:endParaRPr lang="en-US"/>
        </a:p>
      </dgm:t>
    </dgm:pt>
    <dgm:pt modelId="{E2AE07BF-A84E-234A-AE01-81B365F0F148}">
      <dgm:prSet phldrT="[Text]"/>
      <dgm:spPr/>
      <dgm:t>
        <a:bodyPr/>
        <a:lstStyle/>
        <a:p>
          <a:r>
            <a:rPr lang="en-US" dirty="0" smtClean="0"/>
            <a:t>Use of lemon glycerin swabs</a:t>
          </a:r>
          <a:endParaRPr lang="en-US" dirty="0"/>
        </a:p>
      </dgm:t>
    </dgm:pt>
    <dgm:pt modelId="{0C61378F-045B-434C-9435-A5CAADFD52C6}" type="parTrans" cxnId="{B70D0361-321E-BA49-8FBA-E107BD75FB8B}">
      <dgm:prSet/>
      <dgm:spPr/>
      <dgm:t>
        <a:bodyPr/>
        <a:lstStyle/>
        <a:p>
          <a:endParaRPr lang="en-US"/>
        </a:p>
      </dgm:t>
    </dgm:pt>
    <dgm:pt modelId="{990849FC-3F00-BC41-8D8D-D07C291F59B5}" type="sibTrans" cxnId="{B70D0361-321E-BA49-8FBA-E107BD75FB8B}">
      <dgm:prSet/>
      <dgm:spPr/>
      <dgm:t>
        <a:bodyPr/>
        <a:lstStyle/>
        <a:p>
          <a:endParaRPr lang="en-US"/>
        </a:p>
      </dgm:t>
    </dgm:pt>
    <dgm:pt modelId="{3DF0B6DB-18AF-984B-B1BA-F7AED1052C0B}">
      <dgm:prSet phldrT="[Text]"/>
      <dgm:spPr/>
      <dgm:t>
        <a:bodyPr/>
        <a:lstStyle/>
        <a:p>
          <a:r>
            <a:rPr lang="en-US" dirty="0" smtClean="0"/>
            <a:t>NMES/Electrical Stimulation </a:t>
          </a:r>
          <a:endParaRPr lang="en-US" dirty="0"/>
        </a:p>
      </dgm:t>
    </dgm:pt>
    <dgm:pt modelId="{6569D6B5-04BB-1441-B584-0B38DE2F4E84}" type="parTrans" cxnId="{43004194-A5F4-5E4C-8278-A5748918B81B}">
      <dgm:prSet/>
      <dgm:spPr/>
      <dgm:t>
        <a:bodyPr/>
        <a:lstStyle/>
        <a:p>
          <a:endParaRPr lang="en-US"/>
        </a:p>
      </dgm:t>
    </dgm:pt>
    <dgm:pt modelId="{FD526617-4477-6A4C-B5B7-F3C93DCCC7E5}" type="sibTrans" cxnId="{43004194-A5F4-5E4C-8278-A5748918B81B}">
      <dgm:prSet/>
      <dgm:spPr/>
      <dgm:t>
        <a:bodyPr/>
        <a:lstStyle/>
        <a:p>
          <a:endParaRPr lang="en-US"/>
        </a:p>
      </dgm:t>
    </dgm:pt>
    <dgm:pt modelId="{ED9BE9D1-2BCF-F04D-8F48-886CDC9C5655}">
      <dgm:prSet phldrT="[Text]"/>
      <dgm:spPr/>
      <dgm:t>
        <a:bodyPr/>
        <a:lstStyle/>
        <a:p>
          <a:r>
            <a:rPr lang="en-US" b="1" i="0" dirty="0" smtClean="0"/>
            <a:t>Electrical Stimulation</a:t>
          </a:r>
          <a:endParaRPr lang="en-US" b="1" i="0" dirty="0"/>
        </a:p>
      </dgm:t>
    </dgm:pt>
    <dgm:pt modelId="{2591243B-4CC1-0046-9FA9-CF1036A4520A}" type="parTrans" cxnId="{ECA6E7B6-7C75-E240-B081-56EA744C2160}">
      <dgm:prSet/>
      <dgm:spPr/>
      <dgm:t>
        <a:bodyPr/>
        <a:lstStyle/>
        <a:p>
          <a:endParaRPr lang="en-US"/>
        </a:p>
      </dgm:t>
    </dgm:pt>
    <dgm:pt modelId="{6C1BABD2-5F4C-E443-8915-5727AB4D0803}" type="sibTrans" cxnId="{ECA6E7B6-7C75-E240-B081-56EA744C2160}">
      <dgm:prSet/>
      <dgm:spPr/>
      <dgm:t>
        <a:bodyPr/>
        <a:lstStyle/>
        <a:p>
          <a:endParaRPr lang="en-US"/>
        </a:p>
      </dgm:t>
    </dgm:pt>
    <dgm:pt modelId="{0EB76CA9-070F-BC48-A154-C0EAA11352F2}">
      <dgm:prSet phldrT="[Text]"/>
      <dgm:spPr/>
      <dgm:t>
        <a:bodyPr/>
        <a:lstStyle/>
        <a:p>
          <a:r>
            <a:rPr lang="en-US" i="1" dirty="0" smtClean="0"/>
            <a:t>Application of a current to the body to stimulate nerves or nerve endings that are sensory or that innervate the muscles</a:t>
          </a:r>
          <a:endParaRPr lang="en-US" i="1" dirty="0"/>
        </a:p>
      </dgm:t>
    </dgm:pt>
    <dgm:pt modelId="{E1D960BE-CD5C-9A47-9009-B8C4F40425E9}" type="parTrans" cxnId="{9E41AC3E-DDA2-7947-BC04-B3DB9807411A}">
      <dgm:prSet/>
      <dgm:spPr/>
      <dgm:t>
        <a:bodyPr/>
        <a:lstStyle/>
        <a:p>
          <a:endParaRPr lang="en-US"/>
        </a:p>
      </dgm:t>
    </dgm:pt>
    <dgm:pt modelId="{AB825385-379B-4A4E-A4AC-89E575A33580}" type="sibTrans" cxnId="{9E41AC3E-DDA2-7947-BC04-B3DB9807411A}">
      <dgm:prSet/>
      <dgm:spPr/>
      <dgm:t>
        <a:bodyPr/>
        <a:lstStyle/>
        <a:p>
          <a:endParaRPr lang="en-US"/>
        </a:p>
      </dgm:t>
    </dgm:pt>
    <dgm:pt modelId="{B34BE4C6-15E9-E642-8A4C-42294F381FB5}">
      <dgm:prSet/>
      <dgm:spPr/>
      <dgm:t>
        <a:bodyPr/>
        <a:lstStyle/>
        <a:p>
          <a:pPr rtl="0"/>
          <a:r>
            <a:rPr lang="en-US" i="1" dirty="0" smtClean="0"/>
            <a:t>Helps maximize hyolaryngeal elevation</a:t>
          </a:r>
          <a:endParaRPr lang="en-US" i="1" dirty="0"/>
        </a:p>
      </dgm:t>
    </dgm:pt>
    <dgm:pt modelId="{824DC14F-33AA-FD4E-984D-E940867AF5B8}" type="parTrans" cxnId="{28C3BA0A-1CEF-E249-91DF-946B6E6E7BCB}">
      <dgm:prSet/>
      <dgm:spPr/>
      <dgm:t>
        <a:bodyPr/>
        <a:lstStyle/>
        <a:p>
          <a:endParaRPr lang="en-US"/>
        </a:p>
      </dgm:t>
    </dgm:pt>
    <dgm:pt modelId="{12107EA8-E13D-C54D-8445-14ED51C4BDA5}" type="sibTrans" cxnId="{28C3BA0A-1CEF-E249-91DF-946B6E6E7BCB}">
      <dgm:prSet/>
      <dgm:spPr/>
      <dgm:t>
        <a:bodyPr/>
        <a:lstStyle/>
        <a:p>
          <a:endParaRPr lang="en-US"/>
        </a:p>
      </dgm:t>
    </dgm:pt>
    <dgm:pt modelId="{8A53352C-07F8-0B45-8A7F-B54F3B488ED0}">
      <dgm:prSet/>
      <dgm:spPr/>
      <dgm:t>
        <a:bodyPr/>
        <a:lstStyle/>
        <a:p>
          <a:pPr rtl="0"/>
          <a:r>
            <a:rPr lang="en-US" b="1" dirty="0" smtClean="0"/>
            <a:t>Breath Hold</a:t>
          </a:r>
          <a:endParaRPr lang="en-US" b="1" dirty="0"/>
        </a:p>
      </dgm:t>
    </dgm:pt>
    <dgm:pt modelId="{C445C45E-E506-EC43-8046-B2CB49AC6700}" type="parTrans" cxnId="{DA7B6E43-FF8E-5545-95C8-AD5ECDA26131}">
      <dgm:prSet/>
      <dgm:spPr/>
      <dgm:t>
        <a:bodyPr/>
        <a:lstStyle/>
        <a:p>
          <a:endParaRPr lang="en-US"/>
        </a:p>
      </dgm:t>
    </dgm:pt>
    <dgm:pt modelId="{BD217894-559F-BE49-86A6-DB967F39391B}" type="sibTrans" cxnId="{DA7B6E43-FF8E-5545-95C8-AD5ECDA26131}">
      <dgm:prSet/>
      <dgm:spPr/>
      <dgm:t>
        <a:bodyPr/>
        <a:lstStyle/>
        <a:p>
          <a:endParaRPr lang="en-US"/>
        </a:p>
      </dgm:t>
    </dgm:pt>
    <dgm:pt modelId="{A0BDC529-ED47-F945-8C7F-9996B640A03B}">
      <dgm:prSet/>
      <dgm:spPr/>
      <dgm:t>
        <a:bodyPr/>
        <a:lstStyle/>
        <a:p>
          <a:r>
            <a:rPr lang="en-US" i="1" dirty="0" smtClean="0"/>
            <a:t>Helps with closure of laryngeal vestibule/aides in glottal closure</a:t>
          </a:r>
          <a:endParaRPr lang="en-US" i="1" dirty="0"/>
        </a:p>
      </dgm:t>
    </dgm:pt>
    <dgm:pt modelId="{76F61EDF-B3C8-8D46-88BC-B786EDA571F2}" type="parTrans" cxnId="{C733CA36-BBB8-9C4E-947C-D0413F494F09}">
      <dgm:prSet/>
      <dgm:spPr/>
      <dgm:t>
        <a:bodyPr/>
        <a:lstStyle/>
        <a:p>
          <a:endParaRPr lang="en-US"/>
        </a:p>
      </dgm:t>
    </dgm:pt>
    <dgm:pt modelId="{1FDD57FF-AC20-0E45-98F5-BCBCAFA3934D}" type="sibTrans" cxnId="{C733CA36-BBB8-9C4E-947C-D0413F494F09}">
      <dgm:prSet/>
      <dgm:spPr/>
      <dgm:t>
        <a:bodyPr/>
        <a:lstStyle/>
        <a:p>
          <a:endParaRPr lang="en-US"/>
        </a:p>
      </dgm:t>
    </dgm:pt>
    <dgm:pt modelId="{A38ACA74-4AAD-EC4E-9175-5434D6DF0CEC}">
      <dgm:prSet/>
      <dgm:spPr/>
      <dgm:t>
        <a:bodyPr/>
        <a:lstStyle/>
        <a:p>
          <a:pPr rtl="0"/>
          <a:r>
            <a:rPr lang="en-US" dirty="0" smtClean="0"/>
            <a:t>(Ohmae, et al. 1996)</a:t>
          </a:r>
          <a:endParaRPr lang="en-US" dirty="0"/>
        </a:p>
      </dgm:t>
    </dgm:pt>
    <dgm:pt modelId="{8B0F2282-8491-3E48-AB76-C32CC6521C7B}" type="parTrans" cxnId="{4B0F22D1-E60F-C543-9F08-0CD72AF540EE}">
      <dgm:prSet/>
      <dgm:spPr/>
      <dgm:t>
        <a:bodyPr/>
        <a:lstStyle/>
        <a:p>
          <a:endParaRPr lang="en-US"/>
        </a:p>
      </dgm:t>
    </dgm:pt>
    <dgm:pt modelId="{1A73DC56-861C-6A46-8FDB-EFC7F91F9E05}" type="sibTrans" cxnId="{4B0F22D1-E60F-C543-9F08-0CD72AF540EE}">
      <dgm:prSet/>
      <dgm:spPr/>
      <dgm:t>
        <a:bodyPr/>
        <a:lstStyle/>
        <a:p>
          <a:endParaRPr lang="en-US"/>
        </a:p>
      </dgm:t>
    </dgm:pt>
    <dgm:pt modelId="{4126A660-B982-264A-9473-A47DDBB25448}">
      <dgm:prSet phldrT="[Text]"/>
      <dgm:spPr/>
      <dgm:t>
        <a:bodyPr/>
        <a:lstStyle/>
        <a:p>
          <a:r>
            <a:rPr lang="en-US" i="1" dirty="0" smtClean="0"/>
            <a:t>Research Continues to vary on appropriateness</a:t>
          </a:r>
          <a:endParaRPr lang="en-US" i="1" dirty="0"/>
        </a:p>
      </dgm:t>
    </dgm:pt>
    <dgm:pt modelId="{A57143ED-705B-1348-89C6-DFAAC36239B1}" type="parTrans" cxnId="{271E4CDF-7D89-7C4F-8BFA-E0CC7497117E}">
      <dgm:prSet/>
      <dgm:spPr/>
      <dgm:t>
        <a:bodyPr/>
        <a:lstStyle/>
        <a:p>
          <a:endParaRPr lang="en-US"/>
        </a:p>
      </dgm:t>
    </dgm:pt>
    <dgm:pt modelId="{5C3387DB-77C1-DD4C-953B-41F1D1EF78C9}" type="sibTrans" cxnId="{271E4CDF-7D89-7C4F-8BFA-E0CC7497117E}">
      <dgm:prSet/>
      <dgm:spPr/>
      <dgm:t>
        <a:bodyPr/>
        <a:lstStyle/>
        <a:p>
          <a:endParaRPr lang="en-US"/>
        </a:p>
      </dgm:t>
    </dgm:pt>
    <dgm:pt modelId="{399382F1-D46E-3643-B0ED-3D6F2D6E3091}">
      <dgm:prSet phldrT="[Text]"/>
      <dgm:spPr/>
      <dgm:t>
        <a:bodyPr/>
        <a:lstStyle/>
        <a:p>
          <a:r>
            <a:rPr lang="en-US" i="0" dirty="0" smtClean="0"/>
            <a:t> (Blumenfeld, Hahn, Lepage, Leonard, &amp; Belafsky, 2006)</a:t>
          </a:r>
          <a:endParaRPr lang="en-US" i="0" dirty="0"/>
        </a:p>
      </dgm:t>
    </dgm:pt>
    <dgm:pt modelId="{4171F394-6481-0647-9B26-2266D17701F6}" type="parTrans" cxnId="{13967B2B-18FC-244C-8E08-BFB94979B53F}">
      <dgm:prSet/>
      <dgm:spPr/>
      <dgm:t>
        <a:bodyPr/>
        <a:lstStyle/>
        <a:p>
          <a:endParaRPr lang="en-US"/>
        </a:p>
      </dgm:t>
    </dgm:pt>
    <dgm:pt modelId="{313AC69C-A174-7145-856B-75C5A47BA250}" type="sibTrans" cxnId="{13967B2B-18FC-244C-8E08-BFB94979B53F}">
      <dgm:prSet/>
      <dgm:spPr/>
      <dgm:t>
        <a:bodyPr/>
        <a:lstStyle/>
        <a:p>
          <a:endParaRPr lang="en-US"/>
        </a:p>
      </dgm:t>
    </dgm:pt>
    <dgm:pt modelId="{51129E93-B4F5-464D-BE97-0E4DF974429D}">
      <dgm:prSet phldrT="[Text]"/>
      <dgm:spPr/>
      <dgm:t>
        <a:bodyPr/>
        <a:lstStyle/>
        <a:p>
          <a:r>
            <a:rPr lang="en-US" i="0" dirty="0" smtClean="0"/>
            <a:t> (Kiger, Brown, &amp; Watkins, 2006)</a:t>
          </a:r>
          <a:endParaRPr lang="en-US" i="0" dirty="0"/>
        </a:p>
      </dgm:t>
    </dgm:pt>
    <dgm:pt modelId="{D08284E4-6123-8F4A-A8C5-E54480A9960B}" type="parTrans" cxnId="{F43AA06C-452E-8848-BA94-C8EBD5CD3E46}">
      <dgm:prSet/>
      <dgm:spPr/>
      <dgm:t>
        <a:bodyPr/>
        <a:lstStyle/>
        <a:p>
          <a:endParaRPr lang="en-US"/>
        </a:p>
      </dgm:t>
    </dgm:pt>
    <dgm:pt modelId="{A54622B5-CF39-4949-9CEB-3776C28123C4}" type="sibTrans" cxnId="{F43AA06C-452E-8848-BA94-C8EBD5CD3E46}">
      <dgm:prSet/>
      <dgm:spPr/>
      <dgm:t>
        <a:bodyPr/>
        <a:lstStyle/>
        <a:p>
          <a:endParaRPr lang="en-US"/>
        </a:p>
      </dgm:t>
    </dgm:pt>
    <dgm:pt modelId="{AD91A257-3707-D048-ADA6-9258E23A42EC}">
      <dgm:prSet phldrT="[Text]"/>
      <dgm:spPr/>
      <dgm:t>
        <a:bodyPr/>
        <a:lstStyle/>
        <a:p>
          <a:r>
            <a:rPr lang="en-US" dirty="0" smtClean="0"/>
            <a:t>Use of cold laryngeal mirror</a:t>
          </a:r>
          <a:endParaRPr lang="en-US" dirty="0"/>
        </a:p>
      </dgm:t>
    </dgm:pt>
    <dgm:pt modelId="{1A3D67CC-ECC7-3449-A03D-0F5EFBE64838}" type="parTrans" cxnId="{AA98A3DD-4330-394B-A1E5-4D353C77DAD4}">
      <dgm:prSet/>
      <dgm:spPr/>
      <dgm:t>
        <a:bodyPr/>
        <a:lstStyle/>
        <a:p>
          <a:endParaRPr lang="en-US"/>
        </a:p>
      </dgm:t>
    </dgm:pt>
    <dgm:pt modelId="{43C4FA96-F533-E74C-A556-474EABB6E1F8}" type="sibTrans" cxnId="{AA98A3DD-4330-394B-A1E5-4D353C77DAD4}">
      <dgm:prSet/>
      <dgm:spPr/>
      <dgm:t>
        <a:bodyPr/>
        <a:lstStyle/>
        <a:p>
          <a:endParaRPr lang="en-US"/>
        </a:p>
      </dgm:t>
    </dgm:pt>
    <dgm:pt modelId="{6F22167F-F587-904D-8962-29092318450C}">
      <dgm:prSet phldrT="[Text]"/>
      <dgm:spPr/>
      <dgm:t>
        <a:bodyPr/>
        <a:lstStyle/>
        <a:p>
          <a:endParaRPr lang="en-US" dirty="0"/>
        </a:p>
      </dgm:t>
    </dgm:pt>
    <dgm:pt modelId="{EA13340B-F866-7348-A069-BC4A048702AC}" type="parTrans" cxnId="{B507EED6-85DA-0E4A-ABA1-E74798C952B8}">
      <dgm:prSet/>
      <dgm:spPr/>
      <dgm:t>
        <a:bodyPr/>
        <a:lstStyle/>
        <a:p>
          <a:endParaRPr lang="en-US"/>
        </a:p>
      </dgm:t>
    </dgm:pt>
    <dgm:pt modelId="{3D7B6FF8-B88B-0246-9496-819E6D1ACD64}" type="sibTrans" cxnId="{B507EED6-85DA-0E4A-ABA1-E74798C952B8}">
      <dgm:prSet/>
      <dgm:spPr/>
      <dgm:t>
        <a:bodyPr/>
        <a:lstStyle/>
        <a:p>
          <a:endParaRPr lang="en-US"/>
        </a:p>
      </dgm:t>
    </dgm:pt>
    <dgm:pt modelId="{E6754538-4DBF-3949-9BEE-3FA92C76653E}">
      <dgm:prSet phldrT="[Text]"/>
      <dgm:spPr/>
      <dgm:t>
        <a:bodyPr/>
        <a:lstStyle/>
        <a:p>
          <a:r>
            <a:rPr lang="en-US" i="1" dirty="0" smtClean="0"/>
            <a:t>Application is applied to the tongue and around the mouth to prime the swallow/assist in initiation of the swallow</a:t>
          </a:r>
          <a:endParaRPr lang="en-US" i="1" dirty="0"/>
        </a:p>
      </dgm:t>
    </dgm:pt>
    <dgm:pt modelId="{707AEF18-4FA1-8C4C-821B-C59E5547F655}" type="parTrans" cxnId="{60B505A9-023C-2E47-A8C5-F56D074CF452}">
      <dgm:prSet/>
      <dgm:spPr/>
      <dgm:t>
        <a:bodyPr/>
        <a:lstStyle/>
        <a:p>
          <a:endParaRPr lang="en-US"/>
        </a:p>
      </dgm:t>
    </dgm:pt>
    <dgm:pt modelId="{6B88457A-0338-9A45-A77C-E3EAAC149E8A}" type="sibTrans" cxnId="{60B505A9-023C-2E47-A8C5-F56D074CF452}">
      <dgm:prSet/>
      <dgm:spPr/>
      <dgm:t>
        <a:bodyPr/>
        <a:lstStyle/>
        <a:p>
          <a:endParaRPr lang="en-US"/>
        </a:p>
      </dgm:t>
    </dgm:pt>
    <dgm:pt modelId="{15CBB7F2-0451-2949-92CD-72872600D0B2}">
      <dgm:prSet phldrT="[Text]"/>
      <dgm:spPr/>
      <dgm:t>
        <a:bodyPr/>
        <a:lstStyle/>
        <a:p>
          <a:endParaRPr lang="en-US" dirty="0"/>
        </a:p>
      </dgm:t>
    </dgm:pt>
    <dgm:pt modelId="{DB30F436-B816-F04F-88D2-1D5150026BB2}" type="parTrans" cxnId="{A77C45C7-B915-7E46-9806-DE8DA0ADC064}">
      <dgm:prSet/>
      <dgm:spPr/>
      <dgm:t>
        <a:bodyPr/>
        <a:lstStyle/>
        <a:p>
          <a:endParaRPr lang="en-US"/>
        </a:p>
      </dgm:t>
    </dgm:pt>
    <dgm:pt modelId="{9404CEF6-C4B6-8F44-9207-93B46D828286}" type="sibTrans" cxnId="{A77C45C7-B915-7E46-9806-DE8DA0ADC064}">
      <dgm:prSet/>
      <dgm:spPr/>
      <dgm:t>
        <a:bodyPr/>
        <a:lstStyle/>
        <a:p>
          <a:endParaRPr lang="en-US"/>
        </a:p>
      </dgm:t>
    </dgm:pt>
    <dgm:pt modelId="{BEA81C7E-40DB-3148-82C7-CFACB427F455}" type="pres">
      <dgm:prSet presAssocID="{8B1A943D-C280-CF40-904B-F6CD24F5EB8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2849812-695D-0843-AA25-E30AAE25347A}" type="pres">
      <dgm:prSet presAssocID="{9B1A0F1B-4182-5342-845E-8354225BD6B6}" presName="composite" presStyleCnt="0"/>
      <dgm:spPr/>
    </dgm:pt>
    <dgm:pt modelId="{4B9B70DB-B6C9-C549-AE98-4276851D73E4}" type="pres">
      <dgm:prSet presAssocID="{9B1A0F1B-4182-5342-845E-8354225BD6B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BD557B-74A3-E142-8D20-A9939AFDC4F8}" type="pres">
      <dgm:prSet presAssocID="{9B1A0F1B-4182-5342-845E-8354225BD6B6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E074E5-927A-CB44-9C7C-59CA69C80CFB}" type="pres">
      <dgm:prSet presAssocID="{CC37F8B8-EC16-1D4A-9C8C-BF0F30849E4A}" presName="space" presStyleCnt="0"/>
      <dgm:spPr/>
    </dgm:pt>
    <dgm:pt modelId="{B298816E-0AAF-8844-9828-D0E4A67EED3E}" type="pres">
      <dgm:prSet presAssocID="{B542F862-2726-334F-A577-14D584358D17}" presName="composite" presStyleCnt="0"/>
      <dgm:spPr/>
    </dgm:pt>
    <dgm:pt modelId="{8BF99AE4-646B-9943-99B4-9A93266C6D92}" type="pres">
      <dgm:prSet presAssocID="{B542F862-2726-334F-A577-14D584358D1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85B448-F854-F549-A3A8-D88FBAB2060A}" type="pres">
      <dgm:prSet presAssocID="{B542F862-2726-334F-A577-14D584358D17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ECDF75-1074-EE4A-A784-199A5DB145A0}" type="pres">
      <dgm:prSet presAssocID="{0CFABC98-D52F-0D43-BC94-395FD4AE317A}" presName="space" presStyleCnt="0"/>
      <dgm:spPr/>
    </dgm:pt>
    <dgm:pt modelId="{18D642F4-23CE-524B-BF81-524C48ABDD4C}" type="pres">
      <dgm:prSet presAssocID="{3DF0B6DB-18AF-984B-B1BA-F7AED1052C0B}" presName="composite" presStyleCnt="0"/>
      <dgm:spPr/>
    </dgm:pt>
    <dgm:pt modelId="{C703E108-C330-B24B-AA0A-9E2197C7172B}" type="pres">
      <dgm:prSet presAssocID="{3DF0B6DB-18AF-984B-B1BA-F7AED1052C0B}" presName="parTx" presStyleLbl="alignNode1" presStyleIdx="2" presStyleCnt="3" custLinFactNeighborX="103" custLinFactNeighborY="29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174695-A535-CE4F-958B-5B6D9B8F4D09}" type="pres">
      <dgm:prSet presAssocID="{3DF0B6DB-18AF-984B-B1BA-F7AED1052C0B}" presName="desTx" presStyleLbl="alignAccFollowNode1" presStyleIdx="2" presStyleCnt="3" custLinFactNeighborX="19715" custLinFactNeighborY="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029563-3D0E-484C-AC47-B86EE3BC7CCC}" type="presOf" srcId="{B34BE4C6-15E9-E642-8A4C-42294F381FB5}" destId="{0DBD557B-74A3-E142-8D20-A9939AFDC4F8}" srcOrd="0" destOrd="1" presId="urn:microsoft.com/office/officeart/2005/8/layout/hList1"/>
    <dgm:cxn modelId="{DE1A35B3-400B-42DE-8C2F-8B625F1794A3}" type="presOf" srcId="{4126A660-B982-264A-9473-A47DDBB25448}" destId="{68174695-A535-CE4F-958B-5B6D9B8F4D09}" srcOrd="0" destOrd="2" presId="urn:microsoft.com/office/officeart/2005/8/layout/hList1"/>
    <dgm:cxn modelId="{AA98A3DD-4330-394B-A1E5-4D353C77DAD4}" srcId="{B542F862-2726-334F-A577-14D584358D17}" destId="{AD91A257-3707-D048-ADA6-9258E23A42EC}" srcOrd="2" destOrd="0" parTransId="{1A3D67CC-ECC7-3449-A03D-0F5EFBE64838}" sibTransId="{43C4FA96-F533-E74C-A556-474EABB6E1F8}"/>
    <dgm:cxn modelId="{DB61F7FC-4CF8-47DD-AE4F-C319E74E38B1}" type="presOf" srcId="{E2AE07BF-A84E-234A-AE01-81B365F0F148}" destId="{4785B448-F854-F549-A3A8-D88FBAB2060A}" srcOrd="0" destOrd="0" presId="urn:microsoft.com/office/officeart/2005/8/layout/hList1"/>
    <dgm:cxn modelId="{F3D44CBF-218A-0B49-80CC-84B11DB60C47}" srcId="{8B1A943D-C280-CF40-904B-F6CD24F5EB8D}" destId="{9B1A0F1B-4182-5342-845E-8354225BD6B6}" srcOrd="0" destOrd="0" parTransId="{4ADFF688-6BBF-F140-B693-47CD79F0F794}" sibTransId="{CC37F8B8-EC16-1D4A-9C8C-BF0F30849E4A}"/>
    <dgm:cxn modelId="{43004194-A5F4-5E4C-8278-A5748918B81B}" srcId="{8B1A943D-C280-CF40-904B-F6CD24F5EB8D}" destId="{3DF0B6DB-18AF-984B-B1BA-F7AED1052C0B}" srcOrd="2" destOrd="0" parTransId="{6569D6B5-04BB-1441-B584-0B38DE2F4E84}" sibTransId="{FD526617-4477-6A4C-B5B7-F3C93DCCC7E5}"/>
    <dgm:cxn modelId="{F43AA06C-452E-8848-BA94-C8EBD5CD3E46}" srcId="{3DF0B6DB-18AF-984B-B1BA-F7AED1052C0B}" destId="{51129E93-B4F5-464D-BE97-0E4DF974429D}" srcOrd="4" destOrd="0" parTransId="{D08284E4-6123-8F4A-A8C5-E54480A9960B}" sibTransId="{A54622B5-CF39-4949-9CEB-3776C28123C4}"/>
    <dgm:cxn modelId="{6D2AFAD3-F2BF-4745-BB4D-7F5C74F9BD34}" type="presOf" srcId="{51129E93-B4F5-464D-BE97-0E4DF974429D}" destId="{68174695-A535-CE4F-958B-5B6D9B8F4D09}" srcOrd="0" destOrd="4" presId="urn:microsoft.com/office/officeart/2005/8/layout/hList1"/>
    <dgm:cxn modelId="{B70D0361-321E-BA49-8FBA-E107BD75FB8B}" srcId="{B542F862-2726-334F-A577-14D584358D17}" destId="{E2AE07BF-A84E-234A-AE01-81B365F0F148}" srcOrd="0" destOrd="0" parTransId="{0C61378F-045B-434C-9435-A5CAADFD52C6}" sibTransId="{990849FC-3F00-BC41-8D8D-D07C291F59B5}"/>
    <dgm:cxn modelId="{9482824F-2414-407E-BC41-2BB33EB8761B}" type="presOf" srcId="{8B1A943D-C280-CF40-904B-F6CD24F5EB8D}" destId="{BEA81C7E-40DB-3148-82C7-CFACB427F455}" srcOrd="0" destOrd="0" presId="urn:microsoft.com/office/officeart/2005/8/layout/hList1"/>
    <dgm:cxn modelId="{58984BB3-A5B6-4748-B5B7-CD74C1B43FB7}" type="presOf" srcId="{A0BDC529-ED47-F945-8C7F-9996B640A03B}" destId="{0DBD557B-74A3-E142-8D20-A9939AFDC4F8}" srcOrd="0" destOrd="4" presId="urn:microsoft.com/office/officeart/2005/8/layout/hList1"/>
    <dgm:cxn modelId="{A77C45C7-B915-7E46-9806-DE8DA0ADC064}" srcId="{B542F862-2726-334F-A577-14D584358D17}" destId="{15CBB7F2-0451-2949-92CD-72872600D0B2}" srcOrd="3" destOrd="0" parTransId="{DB30F436-B816-F04F-88D2-1D5150026BB2}" sibTransId="{9404CEF6-C4B6-8F44-9207-93B46D828286}"/>
    <dgm:cxn modelId="{066C8D63-E1A7-6645-9381-CF3991B04522}" srcId="{9B1A0F1B-4182-5342-845E-8354225BD6B6}" destId="{86C2587E-C908-794E-AEEB-6A15BF1F0DD3}" srcOrd="0" destOrd="0" parTransId="{47F00314-CC9E-6242-B07F-5D378A8C92AE}" sibTransId="{A37D7615-242F-5C47-960C-C1CA6DA12380}"/>
    <dgm:cxn modelId="{ECA6E7B6-7C75-E240-B081-56EA744C2160}" srcId="{3DF0B6DB-18AF-984B-B1BA-F7AED1052C0B}" destId="{ED9BE9D1-2BCF-F04D-8F48-886CDC9C5655}" srcOrd="0" destOrd="0" parTransId="{2591243B-4CC1-0046-9FA9-CF1036A4520A}" sibTransId="{6C1BABD2-5F4C-E443-8915-5727AB4D0803}"/>
    <dgm:cxn modelId="{DA60D0E0-25BD-274B-A4BD-7C5FBEDE90DA}" srcId="{8B1A943D-C280-CF40-904B-F6CD24F5EB8D}" destId="{B542F862-2726-334F-A577-14D584358D17}" srcOrd="1" destOrd="0" parTransId="{4FF5FBCB-AC00-9443-BE93-74B4C026BD25}" sibTransId="{0CFABC98-D52F-0D43-BC94-395FD4AE317A}"/>
    <dgm:cxn modelId="{CFDD9D7C-DEC3-4133-9554-93D28A919AA8}" type="presOf" srcId="{6F22167F-F587-904D-8962-29092318450C}" destId="{4785B448-F854-F549-A3A8-D88FBAB2060A}" srcOrd="0" destOrd="1" presId="urn:microsoft.com/office/officeart/2005/8/layout/hList1"/>
    <dgm:cxn modelId="{271E4CDF-7D89-7C4F-8BFA-E0CC7497117E}" srcId="{3DF0B6DB-18AF-984B-B1BA-F7AED1052C0B}" destId="{4126A660-B982-264A-9473-A47DDBB25448}" srcOrd="2" destOrd="0" parTransId="{A57143ED-705B-1348-89C6-DFAAC36239B1}" sibTransId="{5C3387DB-77C1-DD4C-953B-41F1D1EF78C9}"/>
    <dgm:cxn modelId="{B507EED6-85DA-0E4A-ABA1-E74798C952B8}" srcId="{B542F862-2726-334F-A577-14D584358D17}" destId="{6F22167F-F587-904D-8962-29092318450C}" srcOrd="1" destOrd="0" parTransId="{EA13340B-F866-7348-A069-BC4A048702AC}" sibTransId="{3D7B6FF8-B88B-0246-9496-819E6D1ACD64}"/>
    <dgm:cxn modelId="{EF53C62F-73FD-4B9F-9BA0-62A4594D60F2}" type="presOf" srcId="{A38ACA74-4AAD-EC4E-9175-5434D6DF0CEC}" destId="{0DBD557B-74A3-E142-8D20-A9939AFDC4F8}" srcOrd="0" destOrd="2" presId="urn:microsoft.com/office/officeart/2005/8/layout/hList1"/>
    <dgm:cxn modelId="{8897FCE6-8D73-4AAF-8E7F-6E84BAFE50F9}" type="presOf" srcId="{9B1A0F1B-4182-5342-845E-8354225BD6B6}" destId="{4B9B70DB-B6C9-C549-AE98-4276851D73E4}" srcOrd="0" destOrd="0" presId="urn:microsoft.com/office/officeart/2005/8/layout/hList1"/>
    <dgm:cxn modelId="{C820F93B-9B69-5345-B48C-A264B635C8E4}" srcId="{9B1A0F1B-4182-5342-845E-8354225BD6B6}" destId="{258B4493-48AF-9A40-AD56-D7661AD632D1}" srcOrd="2" destOrd="0" parTransId="{81048401-A852-4545-8BB2-AB500809EBC8}" sibTransId="{C856DA4C-A80C-0047-9E18-18225827FF80}"/>
    <dgm:cxn modelId="{EC1D0C96-F545-4AE8-AD0E-4CD33531BBB6}" type="presOf" srcId="{AD91A257-3707-D048-ADA6-9258E23A42EC}" destId="{4785B448-F854-F549-A3A8-D88FBAB2060A}" srcOrd="0" destOrd="2" presId="urn:microsoft.com/office/officeart/2005/8/layout/hList1"/>
    <dgm:cxn modelId="{DDB0E152-15E0-4319-9BFD-31B214D1A2B6}" type="presOf" srcId="{8A53352C-07F8-0B45-8A7F-B54F3B488ED0}" destId="{0DBD557B-74A3-E142-8D20-A9939AFDC4F8}" srcOrd="0" destOrd="3" presId="urn:microsoft.com/office/officeart/2005/8/layout/hList1"/>
    <dgm:cxn modelId="{2C01BAC6-FF6D-43EA-A126-A63FD8EE742B}" type="presOf" srcId="{15CBB7F2-0451-2949-92CD-72872600D0B2}" destId="{4785B448-F854-F549-A3A8-D88FBAB2060A}" srcOrd="0" destOrd="3" presId="urn:microsoft.com/office/officeart/2005/8/layout/hList1"/>
    <dgm:cxn modelId="{4B0F22D1-E60F-C543-9F08-0CD72AF540EE}" srcId="{86C2587E-C908-794E-AEEB-6A15BF1F0DD3}" destId="{A38ACA74-4AAD-EC4E-9175-5434D6DF0CEC}" srcOrd="1" destOrd="0" parTransId="{8B0F2282-8491-3E48-AB76-C32CC6521C7B}" sibTransId="{1A73DC56-861C-6A46-8FDB-EFC7F91F9E05}"/>
    <dgm:cxn modelId="{60B505A9-023C-2E47-A8C5-F56D074CF452}" srcId="{B542F862-2726-334F-A577-14D584358D17}" destId="{E6754538-4DBF-3949-9BEE-3FA92C76653E}" srcOrd="4" destOrd="0" parTransId="{707AEF18-4FA1-8C4C-821B-C59E5547F655}" sibTransId="{6B88457A-0338-9A45-A77C-E3EAAC149E8A}"/>
    <dgm:cxn modelId="{28C3BA0A-1CEF-E249-91DF-946B6E6E7BCB}" srcId="{86C2587E-C908-794E-AEEB-6A15BF1F0DD3}" destId="{B34BE4C6-15E9-E642-8A4C-42294F381FB5}" srcOrd="0" destOrd="0" parTransId="{824DC14F-33AA-FD4E-984D-E940867AF5B8}" sibTransId="{12107EA8-E13D-C54D-8445-14ED51C4BDA5}"/>
    <dgm:cxn modelId="{E0CC073D-A2B2-41FB-B335-C32DB4A5BBDA}" type="presOf" srcId="{ED9BE9D1-2BCF-F04D-8F48-886CDC9C5655}" destId="{68174695-A535-CE4F-958B-5B6D9B8F4D09}" srcOrd="0" destOrd="0" presId="urn:microsoft.com/office/officeart/2005/8/layout/hList1"/>
    <dgm:cxn modelId="{1C8DE12D-720C-4ABD-A9EF-36A86B9AC995}" type="presOf" srcId="{86C2587E-C908-794E-AEEB-6A15BF1F0DD3}" destId="{0DBD557B-74A3-E142-8D20-A9939AFDC4F8}" srcOrd="0" destOrd="0" presId="urn:microsoft.com/office/officeart/2005/8/layout/hList1"/>
    <dgm:cxn modelId="{7B3D509F-D3C9-4941-BCA4-66958BF94EDE}" type="presOf" srcId="{399382F1-D46E-3643-B0ED-3D6F2D6E3091}" destId="{68174695-A535-CE4F-958B-5B6D9B8F4D09}" srcOrd="0" destOrd="3" presId="urn:microsoft.com/office/officeart/2005/8/layout/hList1"/>
    <dgm:cxn modelId="{DA4101A7-C088-4D8B-8606-470F1CCD3C82}" type="presOf" srcId="{3DF0B6DB-18AF-984B-B1BA-F7AED1052C0B}" destId="{C703E108-C330-B24B-AA0A-9E2197C7172B}" srcOrd="0" destOrd="0" presId="urn:microsoft.com/office/officeart/2005/8/layout/hList1"/>
    <dgm:cxn modelId="{C733CA36-BBB8-9C4E-947C-D0413F494F09}" srcId="{8A53352C-07F8-0B45-8A7F-B54F3B488ED0}" destId="{A0BDC529-ED47-F945-8C7F-9996B640A03B}" srcOrd="0" destOrd="0" parTransId="{76F61EDF-B3C8-8D46-88BC-B786EDA571F2}" sibTransId="{1FDD57FF-AC20-0E45-98F5-BCBCAFA3934D}"/>
    <dgm:cxn modelId="{DA7B6E43-FF8E-5545-95C8-AD5ECDA26131}" srcId="{9B1A0F1B-4182-5342-845E-8354225BD6B6}" destId="{8A53352C-07F8-0B45-8A7F-B54F3B488ED0}" srcOrd="1" destOrd="0" parTransId="{C445C45E-E506-EC43-8046-B2CB49AC6700}" sibTransId="{BD217894-559F-BE49-86A6-DB967F39391B}"/>
    <dgm:cxn modelId="{9E41AC3E-DDA2-7947-BC04-B3DB9807411A}" srcId="{3DF0B6DB-18AF-984B-B1BA-F7AED1052C0B}" destId="{0EB76CA9-070F-BC48-A154-C0EAA11352F2}" srcOrd="1" destOrd="0" parTransId="{E1D960BE-CD5C-9A47-9009-B8C4F40425E9}" sibTransId="{AB825385-379B-4A4E-A4AC-89E575A33580}"/>
    <dgm:cxn modelId="{5A8C56AA-BD72-4706-AE1D-B8B3B2102441}" type="presOf" srcId="{0EB76CA9-070F-BC48-A154-C0EAA11352F2}" destId="{68174695-A535-CE4F-958B-5B6D9B8F4D09}" srcOrd="0" destOrd="1" presId="urn:microsoft.com/office/officeart/2005/8/layout/hList1"/>
    <dgm:cxn modelId="{4BFB1635-189F-4714-B6EF-44CDA687F26E}" type="presOf" srcId="{E6754538-4DBF-3949-9BEE-3FA92C76653E}" destId="{4785B448-F854-F549-A3A8-D88FBAB2060A}" srcOrd="0" destOrd="4" presId="urn:microsoft.com/office/officeart/2005/8/layout/hList1"/>
    <dgm:cxn modelId="{CBFA3D73-C8CC-4B30-BF59-557B053725D4}" type="presOf" srcId="{B542F862-2726-334F-A577-14D584358D17}" destId="{8BF99AE4-646B-9943-99B4-9A93266C6D92}" srcOrd="0" destOrd="0" presId="urn:microsoft.com/office/officeart/2005/8/layout/hList1"/>
    <dgm:cxn modelId="{4D64B78E-A4B7-4A97-9B5F-E8F0C3995FE9}" type="presOf" srcId="{258B4493-48AF-9A40-AD56-D7661AD632D1}" destId="{0DBD557B-74A3-E142-8D20-A9939AFDC4F8}" srcOrd="0" destOrd="5" presId="urn:microsoft.com/office/officeart/2005/8/layout/hList1"/>
    <dgm:cxn modelId="{13967B2B-18FC-244C-8E08-BFB94979B53F}" srcId="{3DF0B6DB-18AF-984B-B1BA-F7AED1052C0B}" destId="{399382F1-D46E-3643-B0ED-3D6F2D6E3091}" srcOrd="3" destOrd="0" parTransId="{4171F394-6481-0647-9B26-2266D17701F6}" sibTransId="{313AC69C-A174-7145-856B-75C5A47BA250}"/>
    <dgm:cxn modelId="{796AC08A-278F-4C4E-8C9F-4A19C3C86293}" type="presParOf" srcId="{BEA81C7E-40DB-3148-82C7-CFACB427F455}" destId="{72849812-695D-0843-AA25-E30AAE25347A}" srcOrd="0" destOrd="0" presId="urn:microsoft.com/office/officeart/2005/8/layout/hList1"/>
    <dgm:cxn modelId="{D852CA05-E942-4593-82CB-237F7CA37D5D}" type="presParOf" srcId="{72849812-695D-0843-AA25-E30AAE25347A}" destId="{4B9B70DB-B6C9-C549-AE98-4276851D73E4}" srcOrd="0" destOrd="0" presId="urn:microsoft.com/office/officeart/2005/8/layout/hList1"/>
    <dgm:cxn modelId="{9445516C-86C2-46F9-8755-1D3ED0A9C6C7}" type="presParOf" srcId="{72849812-695D-0843-AA25-E30AAE25347A}" destId="{0DBD557B-74A3-E142-8D20-A9939AFDC4F8}" srcOrd="1" destOrd="0" presId="urn:microsoft.com/office/officeart/2005/8/layout/hList1"/>
    <dgm:cxn modelId="{9D2F5564-B147-412C-A8DE-0C7FB862AF5C}" type="presParOf" srcId="{BEA81C7E-40DB-3148-82C7-CFACB427F455}" destId="{66E074E5-927A-CB44-9C7C-59CA69C80CFB}" srcOrd="1" destOrd="0" presId="urn:microsoft.com/office/officeart/2005/8/layout/hList1"/>
    <dgm:cxn modelId="{95C08137-097E-4A9D-AD35-027E7C518338}" type="presParOf" srcId="{BEA81C7E-40DB-3148-82C7-CFACB427F455}" destId="{B298816E-0AAF-8844-9828-D0E4A67EED3E}" srcOrd="2" destOrd="0" presId="urn:microsoft.com/office/officeart/2005/8/layout/hList1"/>
    <dgm:cxn modelId="{2ACD9899-2D04-4DF7-B211-64A337EC9DD3}" type="presParOf" srcId="{B298816E-0AAF-8844-9828-D0E4A67EED3E}" destId="{8BF99AE4-646B-9943-99B4-9A93266C6D92}" srcOrd="0" destOrd="0" presId="urn:microsoft.com/office/officeart/2005/8/layout/hList1"/>
    <dgm:cxn modelId="{75EAE0E7-2755-4369-BF23-6ABF382296AB}" type="presParOf" srcId="{B298816E-0AAF-8844-9828-D0E4A67EED3E}" destId="{4785B448-F854-F549-A3A8-D88FBAB2060A}" srcOrd="1" destOrd="0" presId="urn:microsoft.com/office/officeart/2005/8/layout/hList1"/>
    <dgm:cxn modelId="{887561AC-C5FA-4D9D-B144-BCCC6034F53E}" type="presParOf" srcId="{BEA81C7E-40DB-3148-82C7-CFACB427F455}" destId="{BBECDF75-1074-EE4A-A784-199A5DB145A0}" srcOrd="3" destOrd="0" presId="urn:microsoft.com/office/officeart/2005/8/layout/hList1"/>
    <dgm:cxn modelId="{01CAA654-9908-4CF4-94CF-BFD178143EBC}" type="presParOf" srcId="{BEA81C7E-40DB-3148-82C7-CFACB427F455}" destId="{18D642F4-23CE-524B-BF81-524C48ABDD4C}" srcOrd="4" destOrd="0" presId="urn:microsoft.com/office/officeart/2005/8/layout/hList1"/>
    <dgm:cxn modelId="{8F3CAC06-1778-4859-A741-E1DB6EFACA88}" type="presParOf" srcId="{18D642F4-23CE-524B-BF81-524C48ABDD4C}" destId="{C703E108-C330-B24B-AA0A-9E2197C7172B}" srcOrd="0" destOrd="0" presId="urn:microsoft.com/office/officeart/2005/8/layout/hList1"/>
    <dgm:cxn modelId="{7E073513-5DB9-4C04-8C07-45C6B2C898FB}" type="presParOf" srcId="{18D642F4-23CE-524B-BF81-524C48ABDD4C}" destId="{68174695-A535-CE4F-958B-5B6D9B8F4D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B1A943D-C280-CF40-904B-F6CD24F5EB8D}" type="doc">
      <dgm:prSet loTypeId="urn:microsoft.com/office/officeart/2005/8/layout/h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1A0F1B-4182-5342-845E-8354225BD6B6}">
      <dgm:prSet phldrT="[Text]"/>
      <dgm:spPr/>
      <dgm:t>
        <a:bodyPr/>
        <a:lstStyle/>
        <a:p>
          <a:r>
            <a:rPr lang="en-US" dirty="0" smtClean="0"/>
            <a:t>McNeil Dysphagia Protocol</a:t>
          </a:r>
          <a:endParaRPr lang="en-US" dirty="0"/>
        </a:p>
      </dgm:t>
    </dgm:pt>
    <dgm:pt modelId="{4ADFF688-6BBF-F140-B693-47CD79F0F794}" type="parTrans" cxnId="{F3D44CBF-218A-0B49-80CC-84B11DB60C47}">
      <dgm:prSet/>
      <dgm:spPr/>
      <dgm:t>
        <a:bodyPr/>
        <a:lstStyle/>
        <a:p>
          <a:endParaRPr lang="en-US"/>
        </a:p>
      </dgm:t>
    </dgm:pt>
    <dgm:pt modelId="{CC37F8B8-EC16-1D4A-9C8C-BF0F30849E4A}" type="sibTrans" cxnId="{F3D44CBF-218A-0B49-80CC-84B11DB60C47}">
      <dgm:prSet/>
      <dgm:spPr/>
      <dgm:t>
        <a:bodyPr/>
        <a:lstStyle/>
        <a:p>
          <a:endParaRPr lang="en-US"/>
        </a:p>
      </dgm:t>
    </dgm:pt>
    <dgm:pt modelId="{86C2587E-C908-794E-AEEB-6A15BF1F0DD3}">
      <dgm:prSet phldrT="[Text]"/>
      <dgm:spPr/>
      <dgm:t>
        <a:bodyPr/>
        <a:lstStyle/>
        <a:p>
          <a:pPr rtl="0"/>
          <a:r>
            <a:rPr lang="en-US" dirty="0" smtClean="0"/>
            <a:t>Clinical research, started in 2005, has led to the development of a specific protocol that provides individualized therapy to patients with a nearly 90% success rate in improving swallow function. </a:t>
          </a:r>
          <a:endParaRPr lang="en-US" dirty="0"/>
        </a:p>
      </dgm:t>
    </dgm:pt>
    <dgm:pt modelId="{47F00314-CC9E-6242-B07F-5D378A8C92AE}" type="parTrans" cxnId="{066C8D63-E1A7-6645-9381-CF3991B04522}">
      <dgm:prSet/>
      <dgm:spPr/>
      <dgm:t>
        <a:bodyPr/>
        <a:lstStyle/>
        <a:p>
          <a:endParaRPr lang="en-US"/>
        </a:p>
      </dgm:t>
    </dgm:pt>
    <dgm:pt modelId="{A37D7615-242F-5C47-960C-C1CA6DA12380}" type="sibTrans" cxnId="{066C8D63-E1A7-6645-9381-CF3991B04522}">
      <dgm:prSet/>
      <dgm:spPr/>
      <dgm:t>
        <a:bodyPr/>
        <a:lstStyle/>
        <a:p>
          <a:endParaRPr lang="en-US"/>
        </a:p>
      </dgm:t>
    </dgm:pt>
    <dgm:pt modelId="{0639B35E-80A4-45AC-BB6C-6B5844ADA6D6}">
      <dgm:prSet phldrT="[Text]"/>
      <dgm:spPr/>
      <dgm:t>
        <a:bodyPr/>
        <a:lstStyle/>
        <a:p>
          <a:pPr rtl="0"/>
          <a:r>
            <a:rPr lang="en-US" dirty="0" smtClean="0"/>
            <a:t>Clinical swallow exam and MBS </a:t>
          </a:r>
          <a:r>
            <a:rPr lang="en-US" dirty="0" smtClean="0"/>
            <a:t>are </a:t>
          </a:r>
          <a:r>
            <a:rPr lang="en-US" dirty="0" smtClean="0"/>
            <a:t>used to determine initial approach of </a:t>
          </a:r>
          <a:r>
            <a:rPr lang="en-US" dirty="0" smtClean="0"/>
            <a:t>program. </a:t>
          </a:r>
          <a:endParaRPr lang="en-US" dirty="0"/>
        </a:p>
      </dgm:t>
    </dgm:pt>
    <dgm:pt modelId="{4190AD77-EAE2-4FE8-A939-D2EBD488946D}" type="parTrans" cxnId="{277A5202-068A-44A7-9F39-F1DA2A558C78}">
      <dgm:prSet/>
      <dgm:spPr/>
      <dgm:t>
        <a:bodyPr/>
        <a:lstStyle/>
        <a:p>
          <a:endParaRPr lang="en-US"/>
        </a:p>
      </dgm:t>
    </dgm:pt>
    <dgm:pt modelId="{76EE64BA-87F9-4FF1-9EBF-52BC128F4F37}" type="sibTrans" cxnId="{277A5202-068A-44A7-9F39-F1DA2A558C78}">
      <dgm:prSet/>
      <dgm:spPr/>
      <dgm:t>
        <a:bodyPr/>
        <a:lstStyle/>
        <a:p>
          <a:endParaRPr lang="en-US"/>
        </a:p>
      </dgm:t>
    </dgm:pt>
    <dgm:pt modelId="{5E03981A-B44C-434F-9D42-B7995BE7101C}">
      <dgm:prSet phldrT="[Text]"/>
      <dgm:spPr/>
      <dgm:t>
        <a:bodyPr/>
        <a:lstStyle/>
        <a:p>
          <a:pPr rtl="0"/>
          <a:r>
            <a:rPr lang="en-US" dirty="0" smtClean="0"/>
            <a:t>Exercise-based program provided by trained and certified </a:t>
          </a:r>
          <a:r>
            <a:rPr lang="en-US" dirty="0" smtClean="0"/>
            <a:t>speech-language pathologists </a:t>
          </a:r>
          <a:r>
            <a:rPr lang="en-US" dirty="0" smtClean="0"/>
            <a:t>for adults with dysphagia to facilitate return to normal eating behaviors. </a:t>
          </a:r>
          <a:endParaRPr lang="en-US" dirty="0"/>
        </a:p>
      </dgm:t>
    </dgm:pt>
    <dgm:pt modelId="{1B484E36-3E9B-487D-813F-0FAF4D4D77CC}" type="parTrans" cxnId="{9C49F77C-2146-45D6-BE21-79BC512DCCAE}">
      <dgm:prSet/>
      <dgm:spPr/>
      <dgm:t>
        <a:bodyPr/>
        <a:lstStyle/>
        <a:p>
          <a:endParaRPr lang="en-US"/>
        </a:p>
      </dgm:t>
    </dgm:pt>
    <dgm:pt modelId="{ACFA8313-906D-4A4E-9051-B862FD14253E}" type="sibTrans" cxnId="{9C49F77C-2146-45D6-BE21-79BC512DCCAE}">
      <dgm:prSet/>
      <dgm:spPr/>
      <dgm:t>
        <a:bodyPr/>
        <a:lstStyle/>
        <a:p>
          <a:endParaRPr lang="en-US"/>
        </a:p>
      </dgm:t>
    </dgm:pt>
    <dgm:pt modelId="{5F9A2B35-1B05-42D6-8F35-297CFCBEA7BF}">
      <dgm:prSet phldrT="[Text]"/>
      <dgm:spPr/>
      <dgm:t>
        <a:bodyPr/>
        <a:lstStyle/>
        <a:p>
          <a:pPr rtl="0"/>
          <a:r>
            <a:rPr lang="en-US" dirty="0" smtClean="0"/>
            <a:t>Nearly </a:t>
          </a:r>
          <a:r>
            <a:rPr lang="en-US" dirty="0" smtClean="0"/>
            <a:t>70% of patients with a feeding tube have them removed upon completion of therapy.</a:t>
          </a:r>
          <a:endParaRPr lang="en-US" dirty="0"/>
        </a:p>
      </dgm:t>
    </dgm:pt>
    <dgm:pt modelId="{CF7B16FA-7A8A-4867-AECE-D1A9152A503C}" type="parTrans" cxnId="{1828A981-60E1-474C-A7D0-159B3DEFCE48}">
      <dgm:prSet/>
      <dgm:spPr/>
      <dgm:t>
        <a:bodyPr/>
        <a:lstStyle/>
        <a:p>
          <a:endParaRPr lang="en-US"/>
        </a:p>
      </dgm:t>
    </dgm:pt>
    <dgm:pt modelId="{ED99FF5A-8F25-49B0-990C-21E0D3E59891}" type="sibTrans" cxnId="{1828A981-60E1-474C-A7D0-159B3DEFCE48}">
      <dgm:prSet/>
      <dgm:spPr/>
      <dgm:t>
        <a:bodyPr/>
        <a:lstStyle/>
        <a:p>
          <a:endParaRPr lang="en-US"/>
        </a:p>
      </dgm:t>
    </dgm:pt>
    <dgm:pt modelId="{C4A97B70-9C6C-42EB-A82A-6B3F7205C7BB}">
      <dgm:prSet phldrT="[Text]"/>
      <dgm:spPr/>
      <dgm:t>
        <a:bodyPr/>
        <a:lstStyle/>
        <a:p>
          <a:pPr rtl="0"/>
          <a:r>
            <a:rPr lang="en-US" dirty="0" smtClean="0"/>
            <a:t>Specific CEU training to conduct and provide </a:t>
          </a:r>
          <a:endParaRPr lang="en-US" dirty="0"/>
        </a:p>
      </dgm:t>
    </dgm:pt>
    <dgm:pt modelId="{CDB169F5-AF68-4089-9C15-652346A3533E}" type="parTrans" cxnId="{45B28F2B-5A70-4B3F-80C0-32E62DBBC13F}">
      <dgm:prSet/>
      <dgm:spPr/>
      <dgm:t>
        <a:bodyPr/>
        <a:lstStyle/>
        <a:p>
          <a:endParaRPr lang="en-US"/>
        </a:p>
      </dgm:t>
    </dgm:pt>
    <dgm:pt modelId="{68EB4B75-08A0-4E46-BF81-9C1CF5578FA4}" type="sibTrans" cxnId="{45B28F2B-5A70-4B3F-80C0-32E62DBBC13F}">
      <dgm:prSet/>
      <dgm:spPr/>
      <dgm:t>
        <a:bodyPr/>
        <a:lstStyle/>
        <a:p>
          <a:endParaRPr lang="en-US"/>
        </a:p>
      </dgm:t>
    </dgm:pt>
    <dgm:pt modelId="{BEA81C7E-40DB-3148-82C7-CFACB427F455}" type="pres">
      <dgm:prSet presAssocID="{8B1A943D-C280-CF40-904B-F6CD24F5EB8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2849812-695D-0843-AA25-E30AAE25347A}" type="pres">
      <dgm:prSet presAssocID="{9B1A0F1B-4182-5342-845E-8354225BD6B6}" presName="composite" presStyleCnt="0"/>
      <dgm:spPr/>
    </dgm:pt>
    <dgm:pt modelId="{4B9B70DB-B6C9-C549-AE98-4276851D73E4}" type="pres">
      <dgm:prSet presAssocID="{9B1A0F1B-4182-5342-845E-8354225BD6B6}" presName="parTx" presStyleLbl="alignNode1" presStyleIdx="0" presStyleCnt="1" custLinFactNeighborX="1424" custLinFactNeighborY="-500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BD557B-74A3-E142-8D20-A9939AFDC4F8}" type="pres">
      <dgm:prSet presAssocID="{9B1A0F1B-4182-5342-845E-8354225BD6B6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77A5202-068A-44A7-9F39-F1DA2A558C78}" srcId="{9B1A0F1B-4182-5342-845E-8354225BD6B6}" destId="{0639B35E-80A4-45AC-BB6C-6B5844ADA6D6}" srcOrd="4" destOrd="0" parTransId="{4190AD77-EAE2-4FE8-A939-D2EBD488946D}" sibTransId="{76EE64BA-87F9-4FF1-9EBF-52BC128F4F37}"/>
    <dgm:cxn modelId="{CD9EEDB7-1262-417B-85F3-2129C8E46A90}" type="presOf" srcId="{0639B35E-80A4-45AC-BB6C-6B5844ADA6D6}" destId="{0DBD557B-74A3-E142-8D20-A9939AFDC4F8}" srcOrd="0" destOrd="4" presId="urn:microsoft.com/office/officeart/2005/8/layout/hList1"/>
    <dgm:cxn modelId="{B464B093-D5E2-41F5-B918-CC1BD278B21B}" type="presOf" srcId="{8B1A943D-C280-CF40-904B-F6CD24F5EB8D}" destId="{BEA81C7E-40DB-3148-82C7-CFACB427F455}" srcOrd="0" destOrd="0" presId="urn:microsoft.com/office/officeart/2005/8/layout/hList1"/>
    <dgm:cxn modelId="{9C49F77C-2146-45D6-BE21-79BC512DCCAE}" srcId="{9B1A0F1B-4182-5342-845E-8354225BD6B6}" destId="{5E03981A-B44C-434F-9D42-B7995BE7101C}" srcOrd="2" destOrd="0" parTransId="{1B484E36-3E9B-487D-813F-0FAF4D4D77CC}" sibTransId="{ACFA8313-906D-4A4E-9051-B862FD14253E}"/>
    <dgm:cxn modelId="{066C8D63-E1A7-6645-9381-CF3991B04522}" srcId="{9B1A0F1B-4182-5342-845E-8354225BD6B6}" destId="{86C2587E-C908-794E-AEEB-6A15BF1F0DD3}" srcOrd="0" destOrd="0" parTransId="{47F00314-CC9E-6242-B07F-5D378A8C92AE}" sibTransId="{A37D7615-242F-5C47-960C-C1CA6DA12380}"/>
    <dgm:cxn modelId="{1828A981-60E1-474C-A7D0-159B3DEFCE48}" srcId="{9B1A0F1B-4182-5342-845E-8354225BD6B6}" destId="{5F9A2B35-1B05-42D6-8F35-297CFCBEA7BF}" srcOrd="3" destOrd="0" parTransId="{CF7B16FA-7A8A-4867-AECE-D1A9152A503C}" sibTransId="{ED99FF5A-8F25-49B0-990C-21E0D3E59891}"/>
    <dgm:cxn modelId="{5266B8A5-F6AE-4332-BFC9-58E598B7DBC2}" type="presOf" srcId="{86C2587E-C908-794E-AEEB-6A15BF1F0DD3}" destId="{0DBD557B-74A3-E142-8D20-A9939AFDC4F8}" srcOrd="0" destOrd="0" presId="urn:microsoft.com/office/officeart/2005/8/layout/hList1"/>
    <dgm:cxn modelId="{86A96899-40CD-45A8-BD31-B560C9E1C301}" type="presOf" srcId="{5E03981A-B44C-434F-9D42-B7995BE7101C}" destId="{0DBD557B-74A3-E142-8D20-A9939AFDC4F8}" srcOrd="0" destOrd="2" presId="urn:microsoft.com/office/officeart/2005/8/layout/hList1"/>
    <dgm:cxn modelId="{3F362F31-2E42-4972-AC45-99992406F8DB}" type="presOf" srcId="{5F9A2B35-1B05-42D6-8F35-297CFCBEA7BF}" destId="{0DBD557B-74A3-E142-8D20-A9939AFDC4F8}" srcOrd="0" destOrd="3" presId="urn:microsoft.com/office/officeart/2005/8/layout/hList1"/>
    <dgm:cxn modelId="{AA802859-A790-488E-B0CF-41EDF8C9BE31}" type="presOf" srcId="{C4A97B70-9C6C-42EB-A82A-6B3F7205C7BB}" destId="{0DBD557B-74A3-E142-8D20-A9939AFDC4F8}" srcOrd="0" destOrd="1" presId="urn:microsoft.com/office/officeart/2005/8/layout/hList1"/>
    <dgm:cxn modelId="{F3D44CBF-218A-0B49-80CC-84B11DB60C47}" srcId="{8B1A943D-C280-CF40-904B-F6CD24F5EB8D}" destId="{9B1A0F1B-4182-5342-845E-8354225BD6B6}" srcOrd="0" destOrd="0" parTransId="{4ADFF688-6BBF-F140-B693-47CD79F0F794}" sibTransId="{CC37F8B8-EC16-1D4A-9C8C-BF0F30849E4A}"/>
    <dgm:cxn modelId="{45B28F2B-5A70-4B3F-80C0-32E62DBBC13F}" srcId="{9B1A0F1B-4182-5342-845E-8354225BD6B6}" destId="{C4A97B70-9C6C-42EB-A82A-6B3F7205C7BB}" srcOrd="1" destOrd="0" parTransId="{CDB169F5-AF68-4089-9C15-652346A3533E}" sibTransId="{68EB4B75-08A0-4E46-BF81-9C1CF5578FA4}"/>
    <dgm:cxn modelId="{CF3D7F80-A963-4CA8-BC2C-48BBE9BD9B91}" type="presOf" srcId="{9B1A0F1B-4182-5342-845E-8354225BD6B6}" destId="{4B9B70DB-B6C9-C549-AE98-4276851D73E4}" srcOrd="0" destOrd="0" presId="urn:microsoft.com/office/officeart/2005/8/layout/hList1"/>
    <dgm:cxn modelId="{B5D58B7D-CBF0-47C1-B4AD-363D89E721C0}" type="presParOf" srcId="{BEA81C7E-40DB-3148-82C7-CFACB427F455}" destId="{72849812-695D-0843-AA25-E30AAE25347A}" srcOrd="0" destOrd="0" presId="urn:microsoft.com/office/officeart/2005/8/layout/hList1"/>
    <dgm:cxn modelId="{59A17449-F24B-45CB-AEC7-D11767D6A7DA}" type="presParOf" srcId="{72849812-695D-0843-AA25-E30AAE25347A}" destId="{4B9B70DB-B6C9-C549-AE98-4276851D73E4}" srcOrd="0" destOrd="0" presId="urn:microsoft.com/office/officeart/2005/8/layout/hList1"/>
    <dgm:cxn modelId="{9161279B-A416-49F5-B4F7-225ED7A3E005}" type="presParOf" srcId="{72849812-695D-0843-AA25-E30AAE25347A}" destId="{0DBD557B-74A3-E142-8D20-A9939AFDC4F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EF9337-84A6-7E44-B4DE-D7D2120969A3}">
      <dsp:nvSpPr>
        <dsp:cNvPr id="0" name=""/>
        <dsp:cNvSpPr/>
      </dsp:nvSpPr>
      <dsp:spPr>
        <a:xfrm>
          <a:off x="630945" y="0"/>
          <a:ext cx="7150717" cy="345069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C0610F7-81F8-0C45-9F18-7C8FF11BCAD4}">
      <dsp:nvSpPr>
        <dsp:cNvPr id="0" name=""/>
        <dsp:cNvSpPr/>
      </dsp:nvSpPr>
      <dsp:spPr>
        <a:xfrm>
          <a:off x="9036" y="1035208"/>
          <a:ext cx="2707808" cy="13802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Defined at the point from which food or liquids are presented to the oral cavity</a:t>
          </a:r>
          <a:endParaRPr lang="en-US" sz="1500" kern="1200" dirty="0"/>
        </a:p>
      </dsp:txBody>
      <dsp:txXfrm>
        <a:off x="76416" y="1102588"/>
        <a:ext cx="2573048" cy="1245518"/>
      </dsp:txXfrm>
    </dsp:sp>
    <dsp:sp modelId="{22E209D1-6536-AA41-B0B9-159E9572DE1A}">
      <dsp:nvSpPr>
        <dsp:cNvPr id="0" name=""/>
        <dsp:cNvSpPr/>
      </dsp:nvSpPr>
      <dsp:spPr>
        <a:xfrm>
          <a:off x="2852400" y="1035208"/>
          <a:ext cx="2707808" cy="13802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Food is broken down in preparation to form the bolus</a:t>
          </a:r>
          <a:endParaRPr lang="en-US" sz="15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Via chewing, sucking, and moving food or liquid into the throat</a:t>
          </a:r>
          <a:endParaRPr lang="en-US" sz="1200" kern="1200" dirty="0"/>
        </a:p>
      </dsp:txBody>
      <dsp:txXfrm>
        <a:off x="2919780" y="1102588"/>
        <a:ext cx="2573048" cy="1245518"/>
      </dsp:txXfrm>
    </dsp:sp>
    <dsp:sp modelId="{13F5186B-24E7-5242-9474-BF069B68898A}">
      <dsp:nvSpPr>
        <dsp:cNvPr id="0" name=""/>
        <dsp:cNvSpPr/>
      </dsp:nvSpPr>
      <dsp:spPr>
        <a:xfrm>
          <a:off x="5695763" y="1035208"/>
          <a:ext cx="2707808" cy="13802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This phase requires adequate lip closure, tongue movement-coordination/control, saliva management, and jaw movement</a:t>
          </a:r>
          <a:endParaRPr lang="en-US" sz="1500" kern="1200" dirty="0"/>
        </a:p>
      </dsp:txBody>
      <dsp:txXfrm>
        <a:off x="5763143" y="1102588"/>
        <a:ext cx="2573048" cy="12455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93E716-0345-7646-B96E-2A8069CB3A0D}">
      <dsp:nvSpPr>
        <dsp:cNvPr id="0" name=""/>
        <dsp:cNvSpPr/>
      </dsp:nvSpPr>
      <dsp:spPr>
        <a:xfrm>
          <a:off x="374332" y="0"/>
          <a:ext cx="4242435" cy="313583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A793828-1F81-6D47-91FD-CCF2A73A8C84}">
      <dsp:nvSpPr>
        <dsp:cNvPr id="0" name=""/>
        <dsp:cNvSpPr/>
      </dsp:nvSpPr>
      <dsp:spPr>
        <a:xfrm>
          <a:off x="54590" y="940749"/>
          <a:ext cx="4881919" cy="125433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Defined as the ability to propel a bolus from the anterior-posterior portion of the tongue to the back of the pharyngeal wall</a:t>
          </a:r>
          <a:endParaRPr lang="en-US" sz="2100" kern="1200" dirty="0"/>
        </a:p>
      </dsp:txBody>
      <dsp:txXfrm>
        <a:off x="115821" y="1001980"/>
        <a:ext cx="4759457" cy="11318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86C033-9D9A-7E46-912F-69FC12A7CD15}">
      <dsp:nvSpPr>
        <dsp:cNvPr id="0" name=""/>
        <dsp:cNvSpPr/>
      </dsp:nvSpPr>
      <dsp:spPr>
        <a:xfrm>
          <a:off x="579314" y="0"/>
          <a:ext cx="6565570" cy="481909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E86198B-5B1B-8B49-A172-6CAA698DAB83}">
      <dsp:nvSpPr>
        <dsp:cNvPr id="0" name=""/>
        <dsp:cNvSpPr/>
      </dsp:nvSpPr>
      <dsp:spPr>
        <a:xfrm>
          <a:off x="2121" y="1445729"/>
          <a:ext cx="1235193" cy="19276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Begins when the swallow reflex is triggered</a:t>
          </a:r>
          <a:endParaRPr lang="en-US" sz="1300" kern="1200" dirty="0"/>
        </a:p>
      </dsp:txBody>
      <dsp:txXfrm>
        <a:off x="62418" y="1506026"/>
        <a:ext cx="1114599" cy="1807044"/>
      </dsp:txXfrm>
    </dsp:sp>
    <dsp:sp modelId="{BD895837-BFD7-AC4B-BD97-3E5030B796C9}">
      <dsp:nvSpPr>
        <dsp:cNvPr id="0" name=""/>
        <dsp:cNvSpPr/>
      </dsp:nvSpPr>
      <dsp:spPr>
        <a:xfrm>
          <a:off x="1299074" y="1445729"/>
          <a:ext cx="1235193" cy="19276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The </a:t>
          </a:r>
          <a:r>
            <a:rPr lang="en-US" sz="1300" kern="1200" dirty="0" smtClean="0"/>
            <a:t>larynx </a:t>
          </a:r>
          <a:r>
            <a:rPr lang="en-US" sz="1300" kern="1200" dirty="0" smtClean="0"/>
            <a:t>elevates and tilts forward</a:t>
          </a:r>
          <a:endParaRPr lang="en-US" sz="1300" kern="1200" dirty="0"/>
        </a:p>
      </dsp:txBody>
      <dsp:txXfrm>
        <a:off x="1359371" y="1506026"/>
        <a:ext cx="1114599" cy="1807044"/>
      </dsp:txXfrm>
    </dsp:sp>
    <dsp:sp modelId="{F8460411-79B3-0042-B93B-C9CCBACA656A}">
      <dsp:nvSpPr>
        <dsp:cNvPr id="0" name=""/>
        <dsp:cNvSpPr/>
      </dsp:nvSpPr>
      <dsp:spPr>
        <a:xfrm>
          <a:off x="2596027" y="1445729"/>
          <a:ext cx="1235193" cy="19276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Vocal </a:t>
          </a:r>
          <a:r>
            <a:rPr lang="en-US" sz="1300" kern="1200" dirty="0" smtClean="0"/>
            <a:t>folds </a:t>
          </a:r>
          <a:r>
            <a:rPr lang="en-US" sz="1300" kern="1200" dirty="0" smtClean="0"/>
            <a:t>close to protect the airway</a:t>
          </a:r>
          <a:endParaRPr lang="en-US" sz="1300" kern="1200" dirty="0"/>
        </a:p>
      </dsp:txBody>
      <dsp:txXfrm>
        <a:off x="2656324" y="1506026"/>
        <a:ext cx="1114599" cy="1807044"/>
      </dsp:txXfrm>
    </dsp:sp>
    <dsp:sp modelId="{AFE0F63A-0D6D-9846-B2C0-EF5508719000}">
      <dsp:nvSpPr>
        <dsp:cNvPr id="0" name=""/>
        <dsp:cNvSpPr/>
      </dsp:nvSpPr>
      <dsp:spPr>
        <a:xfrm>
          <a:off x="3892979" y="1445729"/>
          <a:ext cx="1235193" cy="19276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Epiglottis folds over the airway to protect and provide extra protection</a:t>
          </a:r>
          <a:endParaRPr lang="en-US" sz="1300" kern="1200" dirty="0"/>
        </a:p>
      </dsp:txBody>
      <dsp:txXfrm>
        <a:off x="3953276" y="1506026"/>
        <a:ext cx="1114599" cy="1807044"/>
      </dsp:txXfrm>
    </dsp:sp>
    <dsp:sp modelId="{FA5E94AF-45E6-1043-8A4A-EB39E71E4469}">
      <dsp:nvSpPr>
        <dsp:cNvPr id="0" name=""/>
        <dsp:cNvSpPr/>
      </dsp:nvSpPr>
      <dsp:spPr>
        <a:xfrm>
          <a:off x="5189932" y="1445729"/>
          <a:ext cx="1235193" cy="19276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Muscles are attached from the larynx to the sphincter</a:t>
          </a:r>
          <a:endParaRPr lang="en-US" sz="1300" kern="1200" dirty="0"/>
        </a:p>
      </dsp:txBody>
      <dsp:txXfrm>
        <a:off x="5250229" y="1506026"/>
        <a:ext cx="1114599" cy="1807044"/>
      </dsp:txXfrm>
    </dsp:sp>
    <dsp:sp modelId="{D30E8935-4CDC-6D4C-9775-9A8A56B60332}">
      <dsp:nvSpPr>
        <dsp:cNvPr id="0" name=""/>
        <dsp:cNvSpPr/>
      </dsp:nvSpPr>
      <dsp:spPr>
        <a:xfrm>
          <a:off x="6486885" y="1445729"/>
          <a:ext cx="1235193" cy="19276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As the larynx elevates, the sphincter opens to allow material to pass through the opening of the stomach</a:t>
          </a:r>
          <a:endParaRPr lang="en-US" sz="1300" kern="1200" dirty="0"/>
        </a:p>
      </dsp:txBody>
      <dsp:txXfrm>
        <a:off x="6547182" y="1506026"/>
        <a:ext cx="1114599" cy="18070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8E6E76-877D-584C-9928-CB2DD24E797C}">
      <dsp:nvSpPr>
        <dsp:cNvPr id="0" name=""/>
        <dsp:cNvSpPr/>
      </dsp:nvSpPr>
      <dsp:spPr>
        <a:xfrm>
          <a:off x="555624" y="0"/>
          <a:ext cx="6297083" cy="345069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16C7ED5-EA18-E943-B102-A8972F70DE9F}">
      <dsp:nvSpPr>
        <dsp:cNvPr id="0" name=""/>
        <dsp:cNvSpPr/>
      </dsp:nvSpPr>
      <dsp:spPr>
        <a:xfrm>
          <a:off x="567200" y="1035208"/>
          <a:ext cx="6273932" cy="13802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The esophageal phase of swallow occurs when</a:t>
          </a:r>
          <a:endParaRPr lang="en-US" sz="21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The opening of the esophagus relaxes and tightens at the openings of the top </a:t>
          </a:r>
          <a:r>
            <a:rPr lang="en-US" sz="1600" kern="1200" dirty="0" smtClean="0"/>
            <a:t>(upper esophageal sphincter</a:t>
          </a:r>
          <a:r>
            <a:rPr lang="en-US" sz="1600" kern="1200" dirty="0" smtClean="0"/>
            <a:t>) and bottom </a:t>
          </a:r>
          <a:r>
            <a:rPr lang="en-US" sz="1600" kern="1200" dirty="0" smtClean="0"/>
            <a:t>(lower esophageal sphincter</a:t>
          </a:r>
          <a:r>
            <a:rPr lang="en-US" sz="1600" kern="1200" dirty="0" smtClean="0"/>
            <a:t>) into throat as the bolus passes into the stomach</a:t>
          </a:r>
          <a:endParaRPr lang="en-US" sz="1600" kern="1200" dirty="0"/>
        </a:p>
      </dsp:txBody>
      <dsp:txXfrm>
        <a:off x="634580" y="1102588"/>
        <a:ext cx="6139172" cy="12455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6F3502-55E8-834F-8F1C-DD2C7C2022CF}">
      <dsp:nvSpPr>
        <dsp:cNvPr id="0" name=""/>
        <dsp:cNvSpPr/>
      </dsp:nvSpPr>
      <dsp:spPr>
        <a:xfrm rot="16200000">
          <a:off x="-545685" y="3612"/>
          <a:ext cx="4534842" cy="3443471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-</a:t>
          </a:r>
          <a:r>
            <a:rPr lang="en-US" sz="1200" kern="1200" dirty="0" smtClean="0"/>
            <a:t>View all 3 stages of the swallow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-Liquid barium is used with foods to allow the bolus to be followed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-Usually 2-5 minutes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-Exposure to radiation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-Snapshot in </a:t>
          </a:r>
          <a:r>
            <a:rPr lang="en-US" sz="1200" kern="1200" dirty="0" smtClean="0"/>
            <a:t>time/gives </a:t>
          </a:r>
          <a:r>
            <a:rPr lang="en-US" sz="1200" kern="1200" dirty="0" smtClean="0"/>
            <a:t>only one picture of what is going on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-Non-invasive</a:t>
          </a:r>
          <a:endParaRPr lang="en-US" sz="1200" kern="1200" dirty="0"/>
        </a:p>
      </dsp:txBody>
      <dsp:txXfrm rot="5400000">
        <a:off x="602608" y="591636"/>
        <a:ext cx="2840864" cy="2267421"/>
      </dsp:txXfrm>
    </dsp:sp>
    <dsp:sp modelId="{35D608D2-97DF-944A-9932-D28D89F41026}">
      <dsp:nvSpPr>
        <dsp:cNvPr id="0" name=""/>
        <dsp:cNvSpPr/>
      </dsp:nvSpPr>
      <dsp:spPr>
        <a:xfrm rot="5400000">
          <a:off x="3504712" y="1806"/>
          <a:ext cx="4421354" cy="3447083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bg1"/>
              </a:solidFill>
            </a:rPr>
            <a:t>-</a:t>
          </a:r>
          <a:r>
            <a:rPr lang="en-US" sz="1100" kern="1200" dirty="0" smtClean="0">
              <a:solidFill>
                <a:schemeClr val="bg1"/>
              </a:solidFill>
            </a:rPr>
            <a:t>Views </a:t>
          </a:r>
          <a:r>
            <a:rPr lang="en-US" sz="1100" kern="1200" dirty="0" smtClean="0">
              <a:solidFill>
                <a:schemeClr val="bg1"/>
              </a:solidFill>
            </a:rPr>
            <a:t>pharyngeal </a:t>
          </a:r>
          <a:r>
            <a:rPr lang="en-US" sz="1100" kern="1200" dirty="0" smtClean="0">
              <a:solidFill>
                <a:schemeClr val="bg1"/>
              </a:solidFill>
            </a:rPr>
            <a:t>phase only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-Able to assess secretions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-Can test real food for the duration of a meal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-Can see anatomic soft tissue anomalies, vocal cords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-Able to utilize as a treatment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-Can be done routinely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-</a:t>
          </a:r>
          <a:r>
            <a:rPr lang="en-US" sz="1100" kern="1200" dirty="0" smtClean="0"/>
            <a:t>Low-cost</a:t>
          </a:r>
          <a:endParaRPr lang="en-US" sz="1100" kern="1200" dirty="0" smtClean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-Not </a:t>
          </a:r>
          <a:r>
            <a:rPr lang="en-US" sz="1200" kern="1200" dirty="0" smtClean="0"/>
            <a:t>advantageous</a:t>
          </a:r>
          <a:r>
            <a:rPr lang="en-US" sz="1100" kern="1200" dirty="0" smtClean="0"/>
            <a:t> for the combative patient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rgbClr val="FFFFFF"/>
              </a:solidFill>
            </a:rPr>
            <a:t>-More invasive</a:t>
          </a:r>
          <a:endParaRPr lang="en-US" sz="1100" kern="1200" dirty="0">
            <a:solidFill>
              <a:srgbClr val="FFFFFF"/>
            </a:solidFill>
          </a:endParaRPr>
        </a:p>
      </dsp:txBody>
      <dsp:txXfrm rot="-5400000">
        <a:off x="3991848" y="620010"/>
        <a:ext cx="2843843" cy="22106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A5FADD-2017-E942-A2F0-29C1850C1A28}">
      <dsp:nvSpPr>
        <dsp:cNvPr id="0" name=""/>
        <dsp:cNvSpPr/>
      </dsp:nvSpPr>
      <dsp:spPr>
        <a:xfrm>
          <a:off x="2315" y="108849"/>
          <a:ext cx="2257226" cy="345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Oral-Motor </a:t>
          </a:r>
          <a:r>
            <a:rPr lang="en-US" sz="1200" kern="1200" dirty="0" smtClean="0"/>
            <a:t>Strengthening  </a:t>
          </a:r>
          <a:endParaRPr lang="en-US" sz="1200" kern="1200" dirty="0"/>
        </a:p>
      </dsp:txBody>
      <dsp:txXfrm>
        <a:off x="2315" y="108849"/>
        <a:ext cx="2257226" cy="345600"/>
      </dsp:txXfrm>
    </dsp:sp>
    <dsp:sp modelId="{C642132C-AE82-EC42-9734-F504A4542EEC}">
      <dsp:nvSpPr>
        <dsp:cNvPr id="0" name=""/>
        <dsp:cNvSpPr/>
      </dsp:nvSpPr>
      <dsp:spPr>
        <a:xfrm>
          <a:off x="0" y="560705"/>
          <a:ext cx="2257226" cy="28873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Tongue </a:t>
          </a:r>
          <a:r>
            <a:rPr lang="en-US" sz="1200" b="1" kern="1200" dirty="0" smtClean="0"/>
            <a:t>press/use </a:t>
          </a:r>
          <a:r>
            <a:rPr lang="en-US" sz="1200" b="1" kern="1200" dirty="0" smtClean="0"/>
            <a:t>of the IOPI-to target tongue strength</a:t>
          </a:r>
          <a:endParaRPr lang="en-US" sz="1200" b="1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(Robbins, et al., 2007)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Masako</a:t>
          </a:r>
          <a:endParaRPr lang="en-US" sz="1200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i="1" kern="1200" dirty="0" smtClean="0"/>
            <a:t>Helps maximize approximation of base of tongue to pharyngeal wall</a:t>
          </a:r>
          <a:endParaRPr lang="en-US" sz="1200" i="1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(Fujiu &amp; Logemann, 1996)</a:t>
          </a:r>
          <a:endParaRPr lang="en-US" sz="1200" kern="1200" dirty="0"/>
        </a:p>
      </dsp:txBody>
      <dsp:txXfrm>
        <a:off x="0" y="560705"/>
        <a:ext cx="2257226" cy="2887396"/>
      </dsp:txXfrm>
    </dsp:sp>
    <dsp:sp modelId="{A3B92F75-F92F-1340-B6FA-3E0F8346E923}">
      <dsp:nvSpPr>
        <dsp:cNvPr id="0" name=""/>
        <dsp:cNvSpPr/>
      </dsp:nvSpPr>
      <dsp:spPr>
        <a:xfrm>
          <a:off x="2575553" y="108849"/>
          <a:ext cx="2257226" cy="345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Maneuver Exercises</a:t>
          </a:r>
          <a:endParaRPr lang="en-US" sz="1200" kern="1200" dirty="0"/>
        </a:p>
      </dsp:txBody>
      <dsp:txXfrm>
        <a:off x="2575553" y="108849"/>
        <a:ext cx="2257226" cy="345600"/>
      </dsp:txXfrm>
    </dsp:sp>
    <dsp:sp modelId="{262DDBCA-A5CB-0A4E-B182-40D831312D90}">
      <dsp:nvSpPr>
        <dsp:cNvPr id="0" name=""/>
        <dsp:cNvSpPr/>
      </dsp:nvSpPr>
      <dsp:spPr>
        <a:xfrm>
          <a:off x="2575553" y="454449"/>
          <a:ext cx="2257226" cy="28873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Effortful Swallow </a:t>
          </a:r>
          <a:endParaRPr lang="en-US" sz="1200" b="1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i="1" kern="1200" dirty="0" smtClean="0"/>
            <a:t>Reduces residue post swallow</a:t>
          </a:r>
          <a:endParaRPr lang="en-US" sz="1200" i="1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  (Huckabee et. al., 2005; Lazarus et al., 2002; Bulow et. al., 2001; Hind et. al 2001)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 dirty="0"/>
        </a:p>
      </dsp:txBody>
      <dsp:txXfrm>
        <a:off x="2575553" y="454449"/>
        <a:ext cx="2257226" cy="2887396"/>
      </dsp:txXfrm>
    </dsp:sp>
    <dsp:sp modelId="{B1718DAE-29EB-454A-A433-89CAD53ADDD7}">
      <dsp:nvSpPr>
        <dsp:cNvPr id="0" name=""/>
        <dsp:cNvSpPr/>
      </dsp:nvSpPr>
      <dsp:spPr>
        <a:xfrm>
          <a:off x="5148791" y="108849"/>
          <a:ext cx="2257226" cy="345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Maneuver Exercises </a:t>
          </a:r>
          <a:r>
            <a:rPr lang="en-US" sz="1200" kern="1200" dirty="0" smtClean="0"/>
            <a:t>Continued</a:t>
          </a:r>
          <a:endParaRPr lang="en-US" sz="1200" kern="1200" dirty="0"/>
        </a:p>
      </dsp:txBody>
      <dsp:txXfrm>
        <a:off x="5148791" y="108849"/>
        <a:ext cx="2257226" cy="345600"/>
      </dsp:txXfrm>
    </dsp:sp>
    <dsp:sp modelId="{EDEFAA0D-7A65-0949-9852-ECB52E6E4795}">
      <dsp:nvSpPr>
        <dsp:cNvPr id="0" name=""/>
        <dsp:cNvSpPr/>
      </dsp:nvSpPr>
      <dsp:spPr>
        <a:xfrm>
          <a:off x="5148791" y="454449"/>
          <a:ext cx="2257226" cy="28873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Mendelsohn </a:t>
          </a:r>
          <a:endParaRPr lang="en-US" sz="1200" b="1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0" i="1" kern="1200" dirty="0" smtClean="0"/>
            <a:t>Improves laryngeal motion  to separate from bolus passage </a:t>
          </a:r>
          <a:endParaRPr lang="en-US" sz="1200" b="0" i="1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0" kern="1200" dirty="0" smtClean="0"/>
            <a:t>(Lazarus et al., 2002)</a:t>
          </a:r>
          <a:endParaRPr lang="en-US" sz="1200" b="0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b="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Supraglottic Swallow</a:t>
          </a:r>
          <a:endParaRPr lang="en-US" sz="1200" b="1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0" i="1" kern="1200" dirty="0" smtClean="0"/>
            <a:t>Closes airway at level of true and false vocal folds by bringing arytenoids more anterior narrowing the supraglottic</a:t>
          </a:r>
          <a:endParaRPr lang="en-US" sz="1200" b="0" i="1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0" kern="1200" dirty="0" smtClean="0"/>
            <a:t>(Boden et al., 2006; Van Daele et. Al., 2005, Chaudhuri et al., 2002, Lazarus et al., 2002; Logemann et all. , 2997)</a:t>
          </a:r>
          <a:endParaRPr lang="en-US" sz="1200" b="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b="1" kern="1200" dirty="0"/>
        </a:p>
      </dsp:txBody>
      <dsp:txXfrm>
        <a:off x="5148791" y="454449"/>
        <a:ext cx="2257226" cy="28873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9B70DB-B6C9-C549-AE98-4276851D73E4}">
      <dsp:nvSpPr>
        <dsp:cNvPr id="0" name=""/>
        <dsp:cNvSpPr/>
      </dsp:nvSpPr>
      <dsp:spPr>
        <a:xfrm>
          <a:off x="2741" y="90616"/>
          <a:ext cx="2672745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Maneuver Exercises</a:t>
          </a:r>
          <a:endParaRPr lang="en-US" sz="1600" kern="1200" dirty="0"/>
        </a:p>
      </dsp:txBody>
      <dsp:txXfrm>
        <a:off x="2741" y="90616"/>
        <a:ext cx="2672745" cy="460800"/>
      </dsp:txXfrm>
    </dsp:sp>
    <dsp:sp modelId="{0DBD557B-74A3-E142-8D20-A9939AFDC4F8}">
      <dsp:nvSpPr>
        <dsp:cNvPr id="0" name=""/>
        <dsp:cNvSpPr/>
      </dsp:nvSpPr>
      <dsp:spPr>
        <a:xfrm>
          <a:off x="2741" y="551416"/>
          <a:ext cx="2672745" cy="33516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Shaker</a:t>
          </a:r>
          <a:endParaRPr lang="en-U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i="1" kern="1200" dirty="0" smtClean="0"/>
            <a:t>Helps maximize hyolaryngeal elevation</a:t>
          </a:r>
          <a:endParaRPr lang="en-US" sz="1600" i="1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(Ohmae, et al. 1996)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/>
            <a:t>Breath Hold</a:t>
          </a:r>
          <a:endParaRPr lang="en-US" sz="1600" b="1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i="1" kern="1200" dirty="0" smtClean="0"/>
            <a:t>Helps with closure of laryngeal vestibule/aides in glottal closure</a:t>
          </a:r>
          <a:endParaRPr lang="en-US" sz="1600" i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(Junko et al., 2005; Donzelli and Brady, 2004; Ohmae et. Al, 1993</a:t>
          </a:r>
          <a:endParaRPr lang="en-US" sz="1600" kern="1200" dirty="0"/>
        </a:p>
      </dsp:txBody>
      <dsp:txXfrm>
        <a:off x="2741" y="551416"/>
        <a:ext cx="2672745" cy="3351645"/>
      </dsp:txXfrm>
    </dsp:sp>
    <dsp:sp modelId="{8BF99AE4-646B-9943-99B4-9A93266C6D92}">
      <dsp:nvSpPr>
        <dsp:cNvPr id="0" name=""/>
        <dsp:cNvSpPr/>
      </dsp:nvSpPr>
      <dsp:spPr>
        <a:xfrm>
          <a:off x="3049670" y="90616"/>
          <a:ext cx="2672745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Thermal Tactile Stimulation</a:t>
          </a:r>
          <a:endParaRPr lang="en-US" sz="1600" kern="1200" dirty="0"/>
        </a:p>
      </dsp:txBody>
      <dsp:txXfrm>
        <a:off x="3049670" y="90616"/>
        <a:ext cx="2672745" cy="460800"/>
      </dsp:txXfrm>
    </dsp:sp>
    <dsp:sp modelId="{4785B448-F854-F549-A3A8-D88FBAB2060A}">
      <dsp:nvSpPr>
        <dsp:cNvPr id="0" name=""/>
        <dsp:cNvSpPr/>
      </dsp:nvSpPr>
      <dsp:spPr>
        <a:xfrm>
          <a:off x="3049670" y="551416"/>
          <a:ext cx="2672745" cy="33516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Use of lemon glycerin swabs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Use of cold laryngeal mirror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i="1" kern="1200" dirty="0" smtClean="0"/>
            <a:t>Application is applied to the tongue and around the mouth to prime the swallow/assist in initiation of the swallow</a:t>
          </a:r>
          <a:endParaRPr lang="en-US" sz="1600" i="1" kern="1200" dirty="0"/>
        </a:p>
      </dsp:txBody>
      <dsp:txXfrm>
        <a:off x="3049670" y="551416"/>
        <a:ext cx="2672745" cy="3351645"/>
      </dsp:txXfrm>
    </dsp:sp>
    <dsp:sp modelId="{C703E108-C330-B24B-AA0A-9E2197C7172B}">
      <dsp:nvSpPr>
        <dsp:cNvPr id="0" name=""/>
        <dsp:cNvSpPr/>
      </dsp:nvSpPr>
      <dsp:spPr>
        <a:xfrm>
          <a:off x="6099341" y="104081"/>
          <a:ext cx="2672745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NMES/Electrical Stimulation </a:t>
          </a:r>
          <a:endParaRPr lang="en-US" sz="1600" kern="1200" dirty="0"/>
        </a:p>
      </dsp:txBody>
      <dsp:txXfrm>
        <a:off x="6099341" y="104081"/>
        <a:ext cx="2672745" cy="460800"/>
      </dsp:txXfrm>
    </dsp:sp>
    <dsp:sp modelId="{68174695-A535-CE4F-958B-5B6D9B8F4D09}">
      <dsp:nvSpPr>
        <dsp:cNvPr id="0" name=""/>
        <dsp:cNvSpPr/>
      </dsp:nvSpPr>
      <dsp:spPr>
        <a:xfrm>
          <a:off x="6099341" y="554567"/>
          <a:ext cx="2672745" cy="33516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i="0" kern="1200" dirty="0" smtClean="0"/>
            <a:t>Electrical Stimulation</a:t>
          </a:r>
          <a:endParaRPr lang="en-US" sz="1600" b="1" i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i="1" kern="1200" dirty="0" smtClean="0"/>
            <a:t>Application of a current to the body to stimulate nerves or nerve endings that are sensory or that innervate the muscles</a:t>
          </a:r>
          <a:endParaRPr lang="en-US" sz="1600" i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i="1" kern="1200" dirty="0" smtClean="0"/>
            <a:t>Research Continues to vary on appropriateness</a:t>
          </a:r>
          <a:endParaRPr lang="en-US" sz="1600" i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i="0" kern="1200" dirty="0" smtClean="0"/>
            <a:t> (Blumenfeld, Hahn, Lepage, Leonard, &amp; Belafsky, 2006)</a:t>
          </a:r>
          <a:endParaRPr lang="en-US" sz="1600" i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i="0" kern="1200" dirty="0" smtClean="0"/>
            <a:t> (Kiger, Brown, &amp; Watkins, 2006)</a:t>
          </a:r>
          <a:endParaRPr lang="en-US" sz="1600" i="0" kern="1200" dirty="0"/>
        </a:p>
      </dsp:txBody>
      <dsp:txXfrm>
        <a:off x="6099341" y="554567"/>
        <a:ext cx="2672745" cy="335164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9B70DB-B6C9-C549-AE98-4276851D73E4}">
      <dsp:nvSpPr>
        <dsp:cNvPr id="0" name=""/>
        <dsp:cNvSpPr/>
      </dsp:nvSpPr>
      <dsp:spPr>
        <a:xfrm>
          <a:off x="0" y="0"/>
          <a:ext cx="10246632" cy="60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McNeil Dysphagia Protocol</a:t>
          </a:r>
          <a:endParaRPr lang="en-US" sz="2100" kern="1200" dirty="0"/>
        </a:p>
      </dsp:txBody>
      <dsp:txXfrm>
        <a:off x="0" y="0"/>
        <a:ext cx="10246632" cy="604800"/>
      </dsp:txXfrm>
    </dsp:sp>
    <dsp:sp modelId="{0DBD557B-74A3-E142-8D20-A9939AFDC4F8}">
      <dsp:nvSpPr>
        <dsp:cNvPr id="0" name=""/>
        <dsp:cNvSpPr/>
      </dsp:nvSpPr>
      <dsp:spPr>
        <a:xfrm>
          <a:off x="0" y="676062"/>
          <a:ext cx="10246632" cy="31128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Clinical research, started in 2005, has led to the development of a specific protocol that provides individualized therapy to patients with a nearly 90% success rate in improving swallow function. </a:t>
          </a:r>
          <a:endParaRPr lang="en-US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Specific CEU training to conduct and provide </a:t>
          </a:r>
          <a:endParaRPr lang="en-US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Exercise-based program provided by trained and certified </a:t>
          </a:r>
          <a:r>
            <a:rPr lang="en-US" sz="2100" kern="1200" dirty="0" smtClean="0"/>
            <a:t>speech-language pathologists </a:t>
          </a:r>
          <a:r>
            <a:rPr lang="en-US" sz="2100" kern="1200" dirty="0" smtClean="0"/>
            <a:t>for adults with dysphagia to facilitate return to normal eating behaviors. </a:t>
          </a:r>
          <a:endParaRPr lang="en-US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Nearly </a:t>
          </a:r>
          <a:r>
            <a:rPr lang="en-US" sz="2100" kern="1200" dirty="0" smtClean="0"/>
            <a:t>70% of patients with a feeding tube have them removed upon completion of therapy.</a:t>
          </a:r>
          <a:endParaRPr lang="en-US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Clinical swallow exam and MBS </a:t>
          </a:r>
          <a:r>
            <a:rPr lang="en-US" sz="2100" kern="1200" dirty="0" smtClean="0"/>
            <a:t>are </a:t>
          </a:r>
          <a:r>
            <a:rPr lang="en-US" sz="2100" kern="1200" dirty="0" smtClean="0"/>
            <a:t>used to determine initial approach of </a:t>
          </a:r>
          <a:r>
            <a:rPr lang="en-US" sz="2100" kern="1200" dirty="0" smtClean="0"/>
            <a:t>program. </a:t>
          </a:r>
          <a:endParaRPr lang="en-US" sz="2100" kern="1200" dirty="0"/>
        </a:p>
      </dsp:txBody>
      <dsp:txXfrm>
        <a:off x="0" y="676062"/>
        <a:ext cx="10246632" cy="31128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7F09C-E57F-4765-AE7A-2D7187C5FBA8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5F829-37BA-4113-8287-A44A356DBC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30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45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41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E85E5-AB68-D34C-A17D-F432E6AB484F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5572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5146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805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0844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0207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717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046B933-4AA8-43D6-9026-D15A9BCB02AC}" type="slidenum">
              <a:rPr lang="en-US" altLang="en-US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5601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B403037-16EF-41F4-905A-175356821F0C}" type="slidenum">
              <a:rPr lang="en-US" altLang="en-US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1316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FBBFCCFB-F5A5-400D-837E-B6D3220A27C1}" type="slidenum">
              <a:rPr lang="en-US" altLang="en-US">
                <a:latin typeface="Arial" panose="020B0604020202020204" pitchFamily="34" charset="0"/>
              </a:rPr>
              <a:pPr/>
              <a:t>43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624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picture is from a website that is not copyrighted- says</a:t>
            </a:r>
            <a:r>
              <a:rPr lang="en-US" baseline="0" dirty="0" smtClean="0"/>
              <a:t> the content is free for the public to 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3854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Removed pictures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720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7A3D4A51-2C0C-4C51-9BA7-9D3A5B8F30EF}" type="slidenum">
              <a:rPr lang="en-US" altLang="en-US">
                <a:latin typeface="Arial" panose="020B0604020202020204" pitchFamily="34" charset="0"/>
              </a:rPr>
              <a:pPr/>
              <a:t>45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4074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55134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328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6411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54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444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01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11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9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Observation</a:t>
            </a:r>
            <a:r>
              <a:rPr lang="en-US" baseline="0" dirty="0" smtClean="0"/>
              <a:t> during a meal: </a:t>
            </a:r>
            <a:r>
              <a:rPr lang="en-US" sz="2200" dirty="0" smtClean="0"/>
              <a:t>(consider factors including morning v. afternoon; before therapy/after therapy; planned meals v unplanned meals-snacks)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410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Clinical Swallow Evaluation (CSE) is type of screen.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233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5F829-37BA-4113-8287-A44A356DBC2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42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 b="1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01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6AE4-EADD-47EE-9262-30D65B099D8D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C32D-6B6E-425A-A319-A107AF43DE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139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6AE4-EADD-47EE-9262-30D65B099D8D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C32D-6B6E-425A-A319-A107AF43DE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82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72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80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8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02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218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06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68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05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065" y="5606980"/>
            <a:ext cx="1480937" cy="125102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100485" y="6531430"/>
            <a:ext cx="10691447" cy="14067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11015" y="251211"/>
            <a:ext cx="11756572" cy="12057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27069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clinicalgate.com/tracheal-intubation-and-endoscopic-anatomy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opkinsmedicine.org/tracheostomy/about/types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ssy-muir.com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ssy-muir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ssy-muir.com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ssy-muir.com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ssy-muir.com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assy-muir.com/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sha.org" TargetMode="Externa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sha.or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cbi.nlm.nih.gov/pmc/articles/PMC2597750/" TargetMode="Externa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4856" y="1270464"/>
            <a:ext cx="10144462" cy="3469306"/>
          </a:xfrm>
        </p:spPr>
        <p:txBody>
          <a:bodyPr>
            <a:normAutofit/>
          </a:bodyPr>
          <a:lstStyle/>
          <a:p>
            <a:r>
              <a:rPr lang="en-US" dirty="0" smtClean="0"/>
              <a:t>Dysphagia, </a:t>
            </a:r>
            <a:r>
              <a:rPr lang="en-US" dirty="0" smtClean="0"/>
              <a:t>Trach, </a:t>
            </a:r>
            <a:r>
              <a:rPr lang="en-US" dirty="0" smtClean="0"/>
              <a:t>and</a:t>
            </a:r>
            <a:r>
              <a:rPr lang="en-US" dirty="0" smtClean="0"/>
              <a:t> </a:t>
            </a:r>
            <a:r>
              <a:rPr lang="en-US" dirty="0" smtClean="0"/>
              <a:t>Vent  Care: </a:t>
            </a:r>
            <a:br>
              <a:rPr lang="en-US" dirty="0" smtClean="0"/>
            </a:br>
            <a:r>
              <a:rPr lang="en-US" i="1" dirty="0" smtClean="0"/>
              <a:t>A General Guide for</a:t>
            </a:r>
            <a:br>
              <a:rPr lang="en-US" i="1" dirty="0" smtClean="0"/>
            </a:br>
            <a:r>
              <a:rPr lang="en-US" i="1" dirty="0" smtClean="0"/>
              <a:t>Evaluation and Treatment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8624573" y="6976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94524" y="554543"/>
            <a:ext cx="2074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182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food enters the larynx and passes through the vocal folds into the trachea/airway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Defined </a:t>
            </a:r>
            <a:r>
              <a:rPr lang="en-US" dirty="0"/>
              <a:t>as entry of the bolus below the level of the vocal folds without any external behavioral signs such as coughing or </a:t>
            </a:r>
            <a:r>
              <a:rPr lang="en-US" dirty="0" smtClean="0"/>
              <a:t>choking</a:t>
            </a:r>
          </a:p>
          <a:p>
            <a:r>
              <a:rPr lang="en-US" dirty="0" smtClean="0"/>
              <a:t>Silent </a:t>
            </a:r>
            <a:r>
              <a:rPr lang="en-US" dirty="0"/>
              <a:t>aspiration can only be identified by visualization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Aspiration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31329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Silent Aspiration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546123" y="5955323"/>
            <a:ext cx="1957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Logemann</a:t>
            </a:r>
            <a:r>
              <a:rPr lang="en-US" dirty="0" smtClean="0"/>
              <a:t>, 1998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55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Wet vocal quality during or after eating or drinking</a:t>
            </a:r>
          </a:p>
          <a:p>
            <a:r>
              <a:rPr lang="en-US" dirty="0" smtClean="0"/>
              <a:t>Coughing or throat clearing in those patients with normal sensation</a:t>
            </a:r>
          </a:p>
          <a:p>
            <a:r>
              <a:rPr lang="en-US" dirty="0" smtClean="0"/>
              <a:t>Temperature </a:t>
            </a:r>
            <a:r>
              <a:rPr lang="en-US" dirty="0" smtClean="0"/>
              <a:t>spikes/fever </a:t>
            </a:r>
            <a:r>
              <a:rPr lang="en-US" dirty="0" smtClean="0"/>
              <a:t>following oral intake</a:t>
            </a:r>
          </a:p>
          <a:p>
            <a:r>
              <a:rPr lang="en-US" dirty="0" smtClean="0"/>
              <a:t>Poor appetite</a:t>
            </a:r>
          </a:p>
          <a:p>
            <a:r>
              <a:rPr lang="en-US" dirty="0" smtClean="0"/>
              <a:t>Dehydration or weight loss from not being able to eat</a:t>
            </a:r>
          </a:p>
          <a:p>
            <a:r>
              <a:rPr lang="en-US" dirty="0" smtClean="0"/>
              <a:t>Pain</a:t>
            </a:r>
          </a:p>
          <a:p>
            <a:r>
              <a:rPr lang="en-US" dirty="0" smtClean="0"/>
              <a:t>Altered lab values</a:t>
            </a:r>
            <a:endParaRPr lang="en-US" dirty="0"/>
          </a:p>
          <a:p>
            <a:r>
              <a:rPr lang="en-US" dirty="0" smtClean="0"/>
              <a:t>Recurring pneumonia or chest congestion after eating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Overt Signs of Aspiration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733692" y="6127232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Langmore</a:t>
            </a:r>
            <a:r>
              <a:rPr lang="en-US" dirty="0" smtClean="0"/>
              <a:t>, 1998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91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Traumatic Brain Injury</a:t>
            </a:r>
          </a:p>
          <a:p>
            <a:r>
              <a:rPr lang="en-US" dirty="0" smtClean="0"/>
              <a:t>Cerebral Vascular Accident</a:t>
            </a:r>
          </a:p>
          <a:p>
            <a:r>
              <a:rPr lang="en-US" dirty="0" smtClean="0"/>
              <a:t>Neuromuscular Diseases (Multiple Sclerosis, </a:t>
            </a:r>
            <a:r>
              <a:rPr lang="en-US" dirty="0" err="1" smtClean="0"/>
              <a:t>Gullain</a:t>
            </a:r>
            <a:r>
              <a:rPr lang="en-US" dirty="0" smtClean="0"/>
              <a:t> Barre Syndrome)</a:t>
            </a:r>
          </a:p>
          <a:p>
            <a:r>
              <a:rPr lang="en-US" dirty="0" smtClean="0"/>
              <a:t>Anoxic BI</a:t>
            </a:r>
          </a:p>
          <a:p>
            <a:r>
              <a:rPr lang="en-US" dirty="0" smtClean="0"/>
              <a:t>Brain Tumor</a:t>
            </a:r>
          </a:p>
          <a:p>
            <a:r>
              <a:rPr lang="en-US" dirty="0" smtClean="0"/>
              <a:t>Spinal Cord Injury</a:t>
            </a:r>
          </a:p>
          <a:p>
            <a:r>
              <a:rPr lang="en-US" dirty="0" smtClean="0"/>
              <a:t>Cerebral Palsy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Diagnoses of Patients Who May Exhibit Dysphagia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36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0492" y="1812967"/>
            <a:ext cx="10274882" cy="4072018"/>
          </a:xfrm>
        </p:spPr>
        <p:txBody>
          <a:bodyPr>
            <a:normAutofit/>
          </a:bodyPr>
          <a:lstStyle/>
          <a:p>
            <a:r>
              <a:rPr lang="en-US" sz="3000" i="1" dirty="0" smtClean="0">
                <a:solidFill>
                  <a:srgbClr val="3366FF"/>
                </a:solidFill>
              </a:rPr>
              <a:t>Screening</a:t>
            </a:r>
            <a:r>
              <a:rPr lang="en-US" sz="3000" dirty="0" smtClean="0"/>
              <a:t> is used to:</a:t>
            </a:r>
          </a:p>
          <a:p>
            <a:pPr lvl="1"/>
            <a:r>
              <a:rPr lang="en-US" sz="3000" dirty="0" smtClean="0"/>
              <a:t>Determine the likelihood </a:t>
            </a:r>
            <a:r>
              <a:rPr lang="en-US" sz="3000" dirty="0"/>
              <a:t>that dysphagia exists </a:t>
            </a:r>
          </a:p>
          <a:p>
            <a:pPr lvl="1"/>
            <a:r>
              <a:rPr lang="en-US" sz="3000" dirty="0" smtClean="0"/>
              <a:t>Need </a:t>
            </a:r>
            <a:r>
              <a:rPr lang="en-US" sz="3000" dirty="0"/>
              <a:t>for further swallowing </a:t>
            </a:r>
            <a:r>
              <a:rPr lang="en-US" sz="3000" dirty="0" smtClean="0"/>
              <a:t>assessment</a:t>
            </a:r>
          </a:p>
          <a:p>
            <a:r>
              <a:rPr lang="en-US" sz="3000" i="1" dirty="0" smtClean="0">
                <a:solidFill>
                  <a:srgbClr val="3366FF"/>
                </a:solidFill>
              </a:rPr>
              <a:t>Instrumental</a:t>
            </a:r>
            <a:r>
              <a:rPr lang="en-US" sz="3000" i="1" dirty="0" smtClean="0"/>
              <a:t> </a:t>
            </a:r>
            <a:r>
              <a:rPr lang="en-US" sz="3000" i="1" dirty="0">
                <a:solidFill>
                  <a:srgbClr val="3366FF"/>
                </a:solidFill>
              </a:rPr>
              <a:t>tests</a:t>
            </a:r>
            <a:r>
              <a:rPr lang="en-US" sz="3000" i="1" dirty="0"/>
              <a:t> </a:t>
            </a:r>
            <a:r>
              <a:rPr lang="en-US" sz="3000" dirty="0"/>
              <a:t>are </a:t>
            </a:r>
            <a:r>
              <a:rPr lang="en-US" sz="3000" dirty="0" smtClean="0"/>
              <a:t>used: </a:t>
            </a:r>
          </a:p>
          <a:p>
            <a:pPr lvl="1"/>
            <a:r>
              <a:rPr lang="en-US" sz="3000" dirty="0"/>
              <a:t>W</a:t>
            </a:r>
            <a:r>
              <a:rPr lang="en-US" sz="3000" dirty="0" smtClean="0"/>
              <a:t>hen </a:t>
            </a:r>
            <a:r>
              <a:rPr lang="en-US" sz="3000" dirty="0"/>
              <a:t>a person is suspected of having a </a:t>
            </a:r>
            <a:r>
              <a:rPr lang="en-US" sz="3000" dirty="0" smtClean="0"/>
              <a:t>condition</a:t>
            </a:r>
          </a:p>
          <a:p>
            <a:pPr lvl="1"/>
            <a:r>
              <a:rPr lang="en-US" sz="3000" dirty="0" smtClean="0"/>
              <a:t>It </a:t>
            </a:r>
            <a:r>
              <a:rPr lang="en-US" sz="3000" dirty="0"/>
              <a:t>confirms or rules it </a:t>
            </a:r>
            <a:r>
              <a:rPr lang="en-US" sz="3000" dirty="0" smtClean="0"/>
              <a:t>out</a:t>
            </a:r>
          </a:p>
          <a:p>
            <a:r>
              <a:rPr lang="en-US" sz="3000" i="1" dirty="0" smtClean="0">
                <a:solidFill>
                  <a:srgbClr val="3366FF"/>
                </a:solidFill>
              </a:rPr>
              <a:t>Non-Instrumental </a:t>
            </a:r>
            <a:r>
              <a:rPr lang="en-US" sz="3000" i="1" dirty="0">
                <a:solidFill>
                  <a:srgbClr val="3366FF"/>
                </a:solidFill>
              </a:rPr>
              <a:t>tests </a:t>
            </a:r>
            <a:r>
              <a:rPr lang="en-US" sz="3000" dirty="0"/>
              <a:t>are given more broadly to determine if a patient has the condition in question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3769" y="400297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How To Begin Your </a:t>
            </a:r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886092" y="6052493"/>
            <a:ext cx="1629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ASHA, 2009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89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818" y="210160"/>
            <a:ext cx="10515600" cy="1325563"/>
          </a:xfrm>
        </p:spPr>
        <p:txBody>
          <a:bodyPr/>
          <a:lstStyle/>
          <a:p>
            <a:r>
              <a:rPr lang="en-US" dirty="0" smtClean="0"/>
              <a:t>How to begin your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936907" y="1535723"/>
            <a:ext cx="3822192" cy="4398499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r>
              <a:rPr lang="en-US" sz="3600" b="1" u="sng" dirty="0" smtClean="0"/>
              <a:t>Instrumental </a:t>
            </a:r>
          </a:p>
          <a:p>
            <a:pPr lvl="1"/>
            <a:r>
              <a:rPr lang="en-US" sz="3200" dirty="0"/>
              <a:t>D</a:t>
            </a:r>
            <a:r>
              <a:rPr lang="en-US" sz="3200" dirty="0" smtClean="0"/>
              <a:t>iagnostic</a:t>
            </a:r>
            <a:r>
              <a:rPr lang="en-US" sz="3200" dirty="0"/>
              <a:t>, objective, and measurable</a:t>
            </a:r>
          </a:p>
          <a:p>
            <a:pPr lvl="1"/>
            <a:r>
              <a:rPr lang="en-US" sz="3200" dirty="0"/>
              <a:t>It will establish the presence or absence of the disorder</a:t>
            </a:r>
          </a:p>
          <a:p>
            <a:pPr lvl="1"/>
            <a:r>
              <a:rPr lang="en-US" sz="3200" dirty="0"/>
              <a:t>They assist in identification of the </a:t>
            </a:r>
            <a:r>
              <a:rPr lang="en-US" sz="3200" dirty="0" smtClean="0"/>
              <a:t>nature </a:t>
            </a:r>
            <a:r>
              <a:rPr lang="en-US" sz="3200" dirty="0" smtClean="0"/>
              <a:t>and </a:t>
            </a:r>
            <a:r>
              <a:rPr lang="en-US" sz="3200" dirty="0" smtClean="0"/>
              <a:t>severity </a:t>
            </a:r>
            <a:r>
              <a:rPr lang="en-US" sz="3200" dirty="0"/>
              <a:t>of an impairment and to identify physiological targets of swallowing impairments</a:t>
            </a:r>
          </a:p>
          <a:p>
            <a:pPr lvl="2"/>
            <a:r>
              <a:rPr lang="en-US" sz="3200" dirty="0"/>
              <a:t>MBSS, </a:t>
            </a:r>
            <a:r>
              <a:rPr lang="en-US" sz="3200" dirty="0" smtClean="0"/>
              <a:t>FEES, </a:t>
            </a:r>
            <a:r>
              <a:rPr lang="en-US" sz="3200" dirty="0" err="1"/>
              <a:t>MBSImp</a:t>
            </a:r>
            <a:endParaRPr lang="en-US" sz="3200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6096000" y="1535723"/>
            <a:ext cx="4747846" cy="4841631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b="1" u="sng" dirty="0"/>
              <a:t>Non-instrumental </a:t>
            </a:r>
          </a:p>
          <a:p>
            <a:pPr lvl="1"/>
            <a:r>
              <a:rPr lang="en-US" sz="2200" dirty="0"/>
              <a:t>D</a:t>
            </a:r>
            <a:r>
              <a:rPr lang="en-US" sz="2200" dirty="0" smtClean="0"/>
              <a:t>etect </a:t>
            </a:r>
            <a:r>
              <a:rPr lang="en-US" sz="2200" dirty="0"/>
              <a:t>potential disorder-like indicators and result in the need for recommendations for rescreening or additional </a:t>
            </a:r>
            <a:r>
              <a:rPr lang="en-US" sz="2200" dirty="0" smtClean="0"/>
              <a:t>assessments</a:t>
            </a:r>
            <a:endParaRPr lang="en-US" sz="2200" dirty="0"/>
          </a:p>
          <a:p>
            <a:pPr lvl="1"/>
            <a:r>
              <a:rPr lang="en-US" sz="2200" dirty="0"/>
              <a:t>Examples include:</a:t>
            </a:r>
          </a:p>
          <a:p>
            <a:pPr lvl="2"/>
            <a:r>
              <a:rPr lang="en-US" sz="2200" dirty="0"/>
              <a:t>Observation during a meal </a:t>
            </a:r>
            <a:r>
              <a:rPr lang="en-US" sz="2200" dirty="0"/>
              <a:t>i</a:t>
            </a:r>
            <a:r>
              <a:rPr lang="en-US" sz="2200" dirty="0" smtClean="0"/>
              <a:t>nterview </a:t>
            </a:r>
            <a:r>
              <a:rPr lang="en-US" sz="2200" dirty="0"/>
              <a:t>with the patient about the problem or issue at hand</a:t>
            </a:r>
          </a:p>
          <a:p>
            <a:pPr lvl="2"/>
            <a:r>
              <a:rPr lang="en-US" sz="2200" dirty="0"/>
              <a:t>Clinical Swallow Evaluation (CSE): </a:t>
            </a:r>
            <a:r>
              <a:rPr lang="en-US" sz="2200" dirty="0" smtClean="0"/>
              <a:t>The </a:t>
            </a:r>
            <a:r>
              <a:rPr lang="en-US" sz="2200" dirty="0"/>
              <a:t>terminology varies from place to place as it is also referred to as Clinical Bedside Swallow </a:t>
            </a:r>
            <a:r>
              <a:rPr lang="en-US" sz="2200" dirty="0" smtClean="0"/>
              <a:t>Evaluation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9261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1878" y="1642417"/>
            <a:ext cx="10990187" cy="4911969"/>
          </a:xfrm>
        </p:spPr>
        <p:txBody>
          <a:bodyPr>
            <a:normAutofit lnSpcReduction="10000"/>
          </a:bodyPr>
          <a:lstStyle/>
          <a:p>
            <a:r>
              <a:rPr lang="en-US" i="1" dirty="0" smtClean="0"/>
              <a:t>According to ASHA: “Swallowing screening is a pass or fail procedure to identify individuals who </a:t>
            </a:r>
            <a:r>
              <a:rPr lang="en-US" i="1" u="sng" dirty="0" smtClean="0">
                <a:solidFill>
                  <a:srgbClr val="3366FF"/>
                </a:solidFill>
              </a:rPr>
              <a:t>require</a:t>
            </a:r>
            <a:r>
              <a:rPr lang="en-US" i="1" dirty="0" smtClean="0">
                <a:solidFill>
                  <a:srgbClr val="3366FF"/>
                </a:solidFill>
              </a:rPr>
              <a:t> </a:t>
            </a:r>
            <a:r>
              <a:rPr lang="en-US" i="1" dirty="0" smtClean="0"/>
              <a:t>a comprehensive assessment of swallowing function or a referral for other professional or medical </a:t>
            </a:r>
            <a:r>
              <a:rPr lang="en-US" i="1" dirty="0" smtClean="0"/>
              <a:t>services”</a:t>
            </a:r>
            <a:endParaRPr lang="en-US" dirty="0"/>
          </a:p>
          <a:p>
            <a:r>
              <a:rPr lang="en-US" dirty="0" smtClean="0"/>
              <a:t>Screens are utilized to assess for aspiration, dysphagia, the need for instrumental assessments, and the ability to tolerate a patient’s current diet </a:t>
            </a:r>
          </a:p>
          <a:p>
            <a:pPr lvl="1"/>
            <a:r>
              <a:rPr lang="en-US" dirty="0" smtClean="0"/>
              <a:t>It </a:t>
            </a:r>
            <a:r>
              <a:rPr lang="en-US" dirty="0"/>
              <a:t>provides an observation of how a person’s posture, behavior, </a:t>
            </a:r>
            <a:r>
              <a:rPr lang="en-US" dirty="0" smtClean="0"/>
              <a:t>and </a:t>
            </a:r>
            <a:r>
              <a:rPr lang="en-US" dirty="0"/>
              <a:t>oral movements are affected during eating and drinking to determine the next step in the dysphagia assessment </a:t>
            </a:r>
            <a:r>
              <a:rPr lang="en-US" dirty="0" smtClean="0"/>
              <a:t>process</a:t>
            </a:r>
            <a:endParaRPr lang="en-US" dirty="0" smtClean="0"/>
          </a:p>
          <a:p>
            <a:pPr lvl="1"/>
            <a:r>
              <a:rPr lang="en-US" dirty="0" smtClean="0"/>
              <a:t>It may provide you with a picture that detects potential risk factors for a patient with dysphagia</a:t>
            </a:r>
          </a:p>
          <a:p>
            <a:pPr lvl="1"/>
            <a:r>
              <a:rPr lang="en-US" dirty="0" smtClean="0"/>
              <a:t>It does not detect if a person demonstrates silent aspiration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8417" y="389689"/>
            <a:ext cx="8229600" cy="1252728"/>
          </a:xfrm>
        </p:spPr>
        <p:txBody>
          <a:bodyPr>
            <a:normAutofit/>
          </a:bodyPr>
          <a:lstStyle/>
          <a:p>
            <a:r>
              <a:rPr lang="en-US" dirty="0" smtClean="0"/>
              <a:t>Non-Instrumental Tests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237784" y="6013938"/>
            <a:ext cx="1688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ASHA, 2004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60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Clinical Swallow Evaluation could include but is not limited to the following: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779093" y="2384141"/>
            <a:ext cx="1672649" cy="639762"/>
          </a:xfrm>
        </p:spPr>
        <p:txBody>
          <a:bodyPr>
            <a:norm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Comprehensive Chart Review 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50102" y="3000150"/>
            <a:ext cx="1958314" cy="3269936"/>
          </a:xfrm>
        </p:spPr>
        <p:txBody>
          <a:bodyPr>
            <a:normAutofit/>
          </a:bodyPr>
          <a:lstStyle/>
          <a:p>
            <a:pPr marL="301943" lvl="1" indent="0">
              <a:buNone/>
            </a:pPr>
            <a:r>
              <a:rPr lang="en-US" sz="1400" dirty="0"/>
              <a:t>Review a patient’s lab values, current skin breakdown, current nutritional needs, pulmonary status, chest x-ray, medications, and site of lesion</a:t>
            </a:r>
          </a:p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932841" y="2463208"/>
            <a:ext cx="3822192" cy="639762"/>
          </a:xfrm>
        </p:spPr>
        <p:txBody>
          <a:bodyPr>
            <a:norm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Oral Mechanism Exam 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838806" y="3066379"/>
            <a:ext cx="2319684" cy="2697163"/>
          </a:xfrm>
        </p:spPr>
        <p:txBody>
          <a:bodyPr/>
          <a:lstStyle/>
          <a:p>
            <a:pPr marL="301943" lvl="1" indent="0">
              <a:buNone/>
            </a:pPr>
            <a:r>
              <a:rPr lang="en-US" sz="1400" dirty="0"/>
              <a:t>Reveals information about a patient’s oral hygiene, facial symmetry, function, and overall movement. It can also provide information about weakness, agility, coordination, range of motion of oral cavity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233456" y="3074706"/>
            <a:ext cx="245916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400" dirty="0"/>
              <a:t>Reveals information about the patient’s posture, behavior, and oral movements during eating and </a:t>
            </a:r>
            <a:r>
              <a:rPr lang="en-US" sz="1400" dirty="0" smtClean="0"/>
              <a:t>drinking. </a:t>
            </a:r>
            <a:endParaRPr lang="en-US" sz="1400" dirty="0"/>
          </a:p>
          <a:p>
            <a:pPr lvl="1"/>
            <a:r>
              <a:rPr lang="en-US" sz="1400" dirty="0"/>
              <a:t>Can reveal vocal changes not observed prior to trials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723626" y="2553338"/>
            <a:ext cx="2096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Observation of </a:t>
            </a:r>
            <a:r>
              <a:rPr lang="en-US" sz="1400" b="1" dirty="0" smtClean="0"/>
              <a:t>Meals </a:t>
            </a:r>
            <a:r>
              <a:rPr lang="en-US" sz="1400" b="1" dirty="0"/>
              <a:t>or </a:t>
            </a:r>
            <a:r>
              <a:rPr lang="en-US" sz="1400" b="1" dirty="0" smtClean="0"/>
              <a:t>Trial </a:t>
            </a:r>
            <a:r>
              <a:rPr lang="en-US" sz="1400" b="1" dirty="0"/>
              <a:t>of </a:t>
            </a:r>
            <a:r>
              <a:rPr lang="en-US" sz="1400" b="1" dirty="0" smtClean="0"/>
              <a:t>Food</a:t>
            </a:r>
            <a:endParaRPr lang="en-US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006360" y="3193100"/>
            <a:ext cx="233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400" dirty="0"/>
              <a:t>Reveals potential cranial nerves that could be affected as a result of a patient with dysphagia. </a:t>
            </a:r>
          </a:p>
          <a:p>
            <a:pPr lvl="1"/>
            <a:r>
              <a:rPr lang="en-US" sz="1400" dirty="0"/>
              <a:t>CN V-Trigeminal, VII-Facial, </a:t>
            </a:r>
          </a:p>
          <a:p>
            <a:pPr lvl="1"/>
            <a:r>
              <a:rPr lang="en-US" sz="1400" dirty="0"/>
              <a:t>IX-Glossopharyngeal, X-</a:t>
            </a:r>
            <a:r>
              <a:rPr lang="en-US" sz="1400" dirty="0" err="1"/>
              <a:t>Vagus</a:t>
            </a:r>
            <a:r>
              <a:rPr lang="en-US" sz="1400" dirty="0"/>
              <a:t>, </a:t>
            </a:r>
          </a:p>
          <a:p>
            <a:pPr lvl="1"/>
            <a:r>
              <a:rPr lang="en-US" sz="1400" dirty="0"/>
              <a:t>XII-Hypoglossal.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544836" y="2674597"/>
            <a:ext cx="142083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Cranial Nerve Exam 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822839" y="3227243"/>
            <a:ext cx="164193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400" dirty="0"/>
              <a:t>MOCA (Montreal Cognitive Assessment)</a:t>
            </a:r>
          </a:p>
          <a:p>
            <a:pPr lvl="1"/>
            <a:r>
              <a:rPr lang="en-US" sz="1400" dirty="0"/>
              <a:t>MMSE (Mini Mental Status Exam)</a:t>
            </a:r>
          </a:p>
          <a:p>
            <a:pPr lvl="1"/>
            <a:r>
              <a:rPr lang="en-US" sz="1400" dirty="0"/>
              <a:t>Orientation questions</a:t>
            </a:r>
          </a:p>
          <a:p>
            <a:pPr lvl="1"/>
            <a:r>
              <a:rPr lang="en-US" sz="1400" dirty="0"/>
              <a:t>Command following (1 and 2 steps)</a:t>
            </a:r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205898" y="2704022"/>
            <a:ext cx="1421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Cognitive Assessment  </a:t>
            </a:r>
          </a:p>
        </p:txBody>
      </p:sp>
    </p:spTree>
    <p:extLst>
      <p:ext uri="{BB962C8B-B14F-4D97-AF65-F5344CB8AC3E}">
        <p14:creationId xmlns:p14="http://schemas.microsoft.com/office/powerpoint/2010/main" val="150984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Patients may exhibit the following observations:</a:t>
            </a:r>
          </a:p>
          <a:p>
            <a:r>
              <a:rPr lang="en-US" dirty="0" smtClean="0"/>
              <a:t>Dysarthria/oral motor weakness</a:t>
            </a:r>
          </a:p>
          <a:p>
            <a:pPr lvl="1"/>
            <a:r>
              <a:rPr lang="en-US" dirty="0" smtClean="0"/>
              <a:t>Food or liquid leaking from the mouth</a:t>
            </a:r>
          </a:p>
          <a:p>
            <a:pPr lvl="1"/>
            <a:r>
              <a:rPr lang="en-US" dirty="0" smtClean="0"/>
              <a:t>Food getting stuck in the mouth (cheek or parts of the tongue)</a:t>
            </a:r>
          </a:p>
          <a:p>
            <a:r>
              <a:rPr lang="en-US" dirty="0" smtClean="0"/>
              <a:t>Abnormal, volitional cough</a:t>
            </a:r>
          </a:p>
          <a:p>
            <a:r>
              <a:rPr lang="en-US" dirty="0" smtClean="0"/>
              <a:t>Changes in vocal quality</a:t>
            </a:r>
          </a:p>
          <a:p>
            <a:r>
              <a:rPr lang="en-US" dirty="0" smtClean="0"/>
              <a:t>Extra effort or time needed to chew or swallow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Predictors of Dysphagia in a Clinical Swallow 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18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Hinchey et. Al., 2005; Odderson et. Al., 1995 revealed: “Hospitals using mandatory and formal dysphagia screening have lower pneumonia rates than those without”</a:t>
            </a:r>
          </a:p>
          <a:p>
            <a:pPr marL="301943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ASHA also recommends screening patients who are suspected of having dysphagia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Easy to administer, inexpensive, and determines the need for additional tests</a:t>
            </a:r>
            <a:endParaRPr lang="en-US" dirty="0"/>
          </a:p>
          <a:p>
            <a:pPr marL="301943" lvl="1" indent="0">
              <a:buNone/>
            </a:pPr>
            <a:r>
              <a:rPr lang="en-US" dirty="0" smtClean="0"/>
              <a:t>	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Decision Making: Why Screen </a:t>
            </a:r>
            <a:r>
              <a:rPr lang="en-US" dirty="0" smtClean="0"/>
              <a:t>Before </a:t>
            </a:r>
            <a:r>
              <a:rPr lang="en-US" dirty="0" smtClean="0"/>
              <a:t>an Instrumental Measure?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51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2318" y="1473470"/>
            <a:ext cx="10757098" cy="4894150"/>
          </a:xfrm>
        </p:spPr>
        <p:txBody>
          <a:bodyPr>
            <a:normAutofit fontScale="47500" lnSpcReduction="20000"/>
          </a:bodyPr>
          <a:lstStyle/>
          <a:p>
            <a:r>
              <a:rPr lang="en-US" sz="4400" b="1" dirty="0"/>
              <a:t>Modified Barium Swallow Study (MBSS) </a:t>
            </a:r>
            <a:endParaRPr lang="en-US" sz="4400" dirty="0"/>
          </a:p>
          <a:p>
            <a:pPr lvl="1"/>
            <a:r>
              <a:rPr lang="en-US" sz="4200" dirty="0"/>
              <a:t>R</a:t>
            </a:r>
            <a:r>
              <a:rPr lang="en-US" sz="4200" dirty="0" smtClean="0"/>
              <a:t>eal</a:t>
            </a:r>
            <a:r>
              <a:rPr lang="en-US" sz="4200" dirty="0"/>
              <a:t>-time visualization of the bolus flow in relation to the structural movements throughout the upper aero digestive tract</a:t>
            </a:r>
          </a:p>
          <a:p>
            <a:pPr lvl="1"/>
            <a:r>
              <a:rPr lang="en-US" sz="4200" dirty="0"/>
              <a:t>C</a:t>
            </a:r>
            <a:r>
              <a:rPr lang="en-US" sz="4200" dirty="0" smtClean="0"/>
              <a:t>onsidered </a:t>
            </a:r>
            <a:r>
              <a:rPr lang="en-US" sz="4200" dirty="0"/>
              <a:t>the criterion standard for dysphagia assessment</a:t>
            </a:r>
          </a:p>
          <a:p>
            <a:pPr lvl="1"/>
            <a:r>
              <a:rPr lang="en-US" sz="4200" dirty="0"/>
              <a:t>C</a:t>
            </a:r>
            <a:r>
              <a:rPr lang="en-US" sz="4200" dirty="0" smtClean="0"/>
              <a:t>an </a:t>
            </a:r>
            <a:r>
              <a:rPr lang="en-US" sz="4200" dirty="0"/>
              <a:t>be done in a lateral view of anatomical structures or anterior view</a:t>
            </a:r>
          </a:p>
          <a:p>
            <a:pPr lvl="1"/>
            <a:r>
              <a:rPr lang="en-US" sz="4200" dirty="0"/>
              <a:t>Less invasive but requires exposure to radiation</a:t>
            </a:r>
          </a:p>
          <a:p>
            <a:pPr lvl="2"/>
            <a:endParaRPr lang="en-US" sz="4400" b="1" dirty="0"/>
          </a:p>
          <a:p>
            <a:r>
              <a:rPr lang="en-US" sz="4400" b="1" dirty="0"/>
              <a:t>Modified Barium Swallow Impairment Profile (MBSimp)</a:t>
            </a:r>
          </a:p>
          <a:p>
            <a:pPr lvl="1"/>
            <a:r>
              <a:rPr lang="en-US" sz="4400" dirty="0"/>
              <a:t>Created as a standardized tool to quantify swallowing impairment</a:t>
            </a:r>
          </a:p>
          <a:p>
            <a:pPr lvl="1"/>
            <a:r>
              <a:rPr lang="en-US" sz="4400" dirty="0"/>
              <a:t>T</a:t>
            </a:r>
            <a:r>
              <a:rPr lang="en-US" sz="4400" dirty="0" smtClean="0"/>
              <a:t>ool </a:t>
            </a:r>
            <a:r>
              <a:rPr lang="en-US" sz="4400" dirty="0"/>
              <a:t>defines 17 physiological components to assess in the swallow that follows a standard protocol and method of scoring</a:t>
            </a:r>
          </a:p>
          <a:p>
            <a:pPr lvl="1"/>
            <a:r>
              <a:rPr lang="en-US" sz="4400" dirty="0"/>
              <a:t>H</a:t>
            </a:r>
            <a:r>
              <a:rPr lang="en-US" sz="4400" dirty="0" smtClean="0"/>
              <a:t>as </a:t>
            </a:r>
            <a:r>
              <a:rPr lang="en-US" sz="4400" dirty="0"/>
              <a:t>the potential to change and improve the quality/accuracy of MBSS practice and reporting for clinicians</a:t>
            </a:r>
          </a:p>
          <a:p>
            <a:pPr lvl="1"/>
            <a:endParaRPr lang="en-US" sz="4400" dirty="0"/>
          </a:p>
          <a:p>
            <a:r>
              <a:rPr lang="en-US" sz="4400" b="1" dirty="0"/>
              <a:t>Fibreoptic Endoscopic Evaluation of Swallowing (FEES)</a:t>
            </a:r>
          </a:p>
          <a:p>
            <a:pPr lvl="1"/>
            <a:r>
              <a:rPr lang="en-US" sz="4400" dirty="0"/>
              <a:t>Requires the transnasal passage of a flexible laryngoscope into the hypopharynx</a:t>
            </a:r>
          </a:p>
          <a:p>
            <a:pPr lvl="1"/>
            <a:r>
              <a:rPr lang="en-US" sz="4400" dirty="0"/>
              <a:t>Requires additional training</a:t>
            </a:r>
          </a:p>
          <a:p>
            <a:endParaRPr lang="en-US" dirty="0"/>
          </a:p>
          <a:p>
            <a:pPr lvl="1"/>
            <a:endParaRPr lang="en-US" b="1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Instrumental Swallow Measures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73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By the end of this module, you should be able to:</a:t>
            </a:r>
          </a:p>
          <a:p>
            <a:pPr lvl="1"/>
            <a:r>
              <a:rPr lang="en-US" dirty="0"/>
              <a:t>Name the 3 phases of the swallow </a:t>
            </a:r>
            <a:r>
              <a:rPr lang="en-US" dirty="0" smtClean="0"/>
              <a:t>process</a:t>
            </a:r>
          </a:p>
          <a:p>
            <a:pPr lvl="1"/>
            <a:r>
              <a:rPr lang="en-US" dirty="0" smtClean="0"/>
              <a:t>Identify </a:t>
            </a:r>
            <a:r>
              <a:rPr lang="en-US" dirty="0"/>
              <a:t>2-3 signs/symptoms of </a:t>
            </a:r>
            <a:r>
              <a:rPr lang="en-US" dirty="0" smtClean="0"/>
              <a:t>aspiration/penetration</a:t>
            </a:r>
          </a:p>
          <a:p>
            <a:pPr lvl="1"/>
            <a:r>
              <a:rPr lang="en-US" dirty="0" smtClean="0"/>
              <a:t>Identify </a:t>
            </a:r>
            <a:r>
              <a:rPr lang="en-US" dirty="0"/>
              <a:t>at least 1 non-instrumental measure of </a:t>
            </a:r>
            <a:r>
              <a:rPr lang="en-US" dirty="0" smtClean="0"/>
              <a:t>swallowing</a:t>
            </a:r>
          </a:p>
          <a:p>
            <a:pPr lvl="1"/>
            <a:r>
              <a:rPr lang="en-US" dirty="0" smtClean="0"/>
              <a:t>Name </a:t>
            </a:r>
            <a:r>
              <a:rPr lang="en-US" dirty="0"/>
              <a:t>at least 1 instrumental measure of </a:t>
            </a:r>
            <a:r>
              <a:rPr lang="en-US" dirty="0" smtClean="0"/>
              <a:t>swallowing</a:t>
            </a:r>
          </a:p>
          <a:p>
            <a:pPr lvl="1"/>
            <a:r>
              <a:rPr lang="en-US" dirty="0" smtClean="0"/>
              <a:t>Describe </a:t>
            </a:r>
            <a:r>
              <a:rPr lang="en-US" dirty="0"/>
              <a:t>3 treatment dysphagia </a:t>
            </a:r>
            <a:r>
              <a:rPr lang="en-US" dirty="0" smtClean="0"/>
              <a:t>modalities</a:t>
            </a:r>
          </a:p>
          <a:p>
            <a:pPr lvl="1"/>
            <a:r>
              <a:rPr lang="en-US" dirty="0" smtClean="0"/>
              <a:t>Identify </a:t>
            </a:r>
            <a:r>
              <a:rPr lang="en-US" dirty="0"/>
              <a:t>reasons for trach placement </a:t>
            </a:r>
            <a:endParaRPr lang="en-US" dirty="0" smtClean="0"/>
          </a:p>
          <a:p>
            <a:pPr lvl="1"/>
            <a:r>
              <a:rPr lang="en-US" dirty="0" smtClean="0"/>
              <a:t>Name </a:t>
            </a:r>
            <a:r>
              <a:rPr lang="en-US" dirty="0"/>
              <a:t>2-3 parts of the trach and clinical considerations for PMV placement </a:t>
            </a:r>
            <a:endParaRPr lang="en-US" dirty="0" smtClean="0"/>
          </a:p>
          <a:p>
            <a:pPr lvl="1"/>
            <a:r>
              <a:rPr lang="en-US" dirty="0" smtClean="0"/>
              <a:t>Identify </a:t>
            </a:r>
            <a:r>
              <a:rPr lang="en-US" dirty="0"/>
              <a:t>1 goal of mechanical ventilation </a:t>
            </a:r>
          </a:p>
          <a:p>
            <a:pPr lvl="0"/>
            <a:endParaRPr lang="en-US" sz="2400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16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2902932"/>
              </p:ext>
            </p:extLst>
          </p:nvPr>
        </p:nvGraphicFramePr>
        <p:xfrm>
          <a:off x="1725621" y="2022888"/>
          <a:ext cx="7408333" cy="3450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MBS vs. FEES 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399477" y="6039274"/>
            <a:ext cx="3834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Langmore</a:t>
            </a:r>
            <a:r>
              <a:rPr lang="en-US" dirty="0" smtClean="0"/>
              <a:t>, 2007 &amp; Ashford,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44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0135224"/>
              </p:ext>
            </p:extLst>
          </p:nvPr>
        </p:nvGraphicFramePr>
        <p:xfrm>
          <a:off x="1020928" y="1867816"/>
          <a:ext cx="9092698" cy="4168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6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46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3629">
                <a:tc>
                  <a:txBody>
                    <a:bodyPr/>
                    <a:lstStyle/>
                    <a:p>
                      <a:r>
                        <a:rPr lang="en-US" dirty="0" smtClean="0"/>
                        <a:t>Clinical Symptom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Radiographic Symptom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1351">
                <a:tc>
                  <a:txBody>
                    <a:bodyPr/>
                    <a:lstStyle/>
                    <a:p>
                      <a:r>
                        <a:rPr lang="en-US" dirty="0" smtClean="0"/>
                        <a:t>Residue</a:t>
                      </a:r>
                      <a:r>
                        <a:rPr lang="en-US" baseline="0" dirty="0" smtClean="0"/>
                        <a:t> on the tongue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Material</a:t>
                      </a:r>
                      <a:r>
                        <a:rPr lang="en-US" baseline="0" dirty="0" smtClean="0"/>
                        <a:t> remains on base of tongue/residue present in the sulci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625">
                <a:tc>
                  <a:txBody>
                    <a:bodyPr/>
                    <a:lstStyle/>
                    <a:p>
                      <a:r>
                        <a:rPr lang="en-US" dirty="0" smtClean="0"/>
                        <a:t>Residue</a:t>
                      </a:r>
                      <a:r>
                        <a:rPr lang="en-US" baseline="0" dirty="0" smtClean="0"/>
                        <a:t> throughout the tongue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Loss of bolus control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625">
                <a:tc>
                  <a:txBody>
                    <a:bodyPr/>
                    <a:lstStyle/>
                    <a:p>
                      <a:r>
                        <a:rPr lang="en-US" dirty="0" smtClean="0"/>
                        <a:t>Coughing</a:t>
                      </a:r>
                      <a:r>
                        <a:rPr lang="en-US" baseline="0" dirty="0" smtClean="0"/>
                        <a:t> before the swallow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Loss</a:t>
                      </a:r>
                      <a:r>
                        <a:rPr lang="en-US" baseline="0" dirty="0" smtClean="0"/>
                        <a:t> of bolus, premature spillage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1351">
                <a:tc>
                  <a:txBody>
                    <a:bodyPr/>
                    <a:lstStyle/>
                    <a:p>
                      <a:r>
                        <a:rPr lang="en-US" dirty="0" smtClean="0"/>
                        <a:t>Slowed</a:t>
                      </a:r>
                      <a:r>
                        <a:rPr lang="en-US" baseline="0" dirty="0" smtClean="0"/>
                        <a:t> oral transit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Reduced</a:t>
                      </a:r>
                      <a:r>
                        <a:rPr lang="en-US" baseline="0" dirty="0" smtClean="0"/>
                        <a:t> tongue </a:t>
                      </a:r>
                      <a:r>
                        <a:rPr lang="en-US" baseline="0" dirty="0" smtClean="0"/>
                        <a:t>elevation/manipulation/coordination/control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1351">
                <a:tc>
                  <a:txBody>
                    <a:bodyPr/>
                    <a:lstStyle/>
                    <a:p>
                      <a:r>
                        <a:rPr lang="en-US" dirty="0" smtClean="0"/>
                        <a:t>Delayed elevation</a:t>
                      </a:r>
                      <a:r>
                        <a:rPr lang="en-US" baseline="0" dirty="0" smtClean="0"/>
                        <a:t> of hyoid/thyroid area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Material falls into the valleculae</a:t>
                      </a:r>
                      <a:r>
                        <a:rPr lang="en-US" baseline="0" dirty="0" smtClean="0"/>
                        <a:t> prior to the start of the swallow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Will an Instrumental Test Tell Us?</a:t>
            </a:r>
          </a:p>
        </p:txBody>
      </p:sp>
    </p:spTree>
    <p:extLst>
      <p:ext uri="{BB962C8B-B14F-4D97-AF65-F5344CB8AC3E}">
        <p14:creationId xmlns:p14="http://schemas.microsoft.com/office/powerpoint/2010/main" val="310642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2233254"/>
              </p:ext>
            </p:extLst>
          </p:nvPr>
        </p:nvGraphicFramePr>
        <p:xfrm>
          <a:off x="1305680" y="1591101"/>
          <a:ext cx="7833842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69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69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303">
                <a:tc>
                  <a:txBody>
                    <a:bodyPr/>
                    <a:lstStyle/>
                    <a:p>
                      <a:r>
                        <a:rPr lang="en-US" dirty="0" smtClean="0"/>
                        <a:t>Clinical</a:t>
                      </a:r>
                      <a:r>
                        <a:rPr lang="en-US" baseline="0" dirty="0" smtClean="0"/>
                        <a:t> Symptoms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Radiographic</a:t>
                      </a:r>
                      <a:r>
                        <a:rPr lang="en-US" baseline="0" dirty="0" smtClean="0"/>
                        <a:t> Symptoms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5189">
                <a:tc>
                  <a:txBody>
                    <a:bodyPr/>
                    <a:lstStyle/>
                    <a:p>
                      <a:r>
                        <a:rPr lang="en-US" dirty="0" smtClean="0"/>
                        <a:t>Coughing/choking after the swallow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Residue</a:t>
                      </a:r>
                      <a:r>
                        <a:rPr lang="en-US" baseline="0" dirty="0" smtClean="0"/>
                        <a:t> of material in the valleculae/pyriform sinuses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baseline="0" dirty="0" smtClean="0"/>
                        <a:t>Aspiration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baseline="0" dirty="0" smtClean="0"/>
                        <a:t>Reduced thyroid elevation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baseline="0" dirty="0" smtClean="0"/>
                        <a:t>Residue in the valleculae/pyriform sinuses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257">
                <a:tc>
                  <a:txBody>
                    <a:bodyPr/>
                    <a:lstStyle/>
                    <a:p>
                      <a:r>
                        <a:rPr lang="en-US" dirty="0" smtClean="0"/>
                        <a:t>Coughing</a:t>
                      </a:r>
                      <a:r>
                        <a:rPr lang="en-US" baseline="0" dirty="0" smtClean="0"/>
                        <a:t> of material after the swallow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Pharyngeal</a:t>
                      </a:r>
                      <a:r>
                        <a:rPr lang="en-US" baseline="0" dirty="0" smtClean="0"/>
                        <a:t> residue of valleculae and pyriform sinuses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baseline="0" dirty="0" smtClean="0"/>
                        <a:t>Aspiration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7234">
                <a:tc>
                  <a:txBody>
                    <a:bodyPr/>
                    <a:lstStyle/>
                    <a:p>
                      <a:r>
                        <a:rPr lang="en-US" dirty="0" smtClean="0"/>
                        <a:t>Regurgitation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Residue</a:t>
                      </a:r>
                      <a:r>
                        <a:rPr lang="en-US" baseline="0" dirty="0" smtClean="0"/>
                        <a:t> in a side pocket of the pharynx or esophagus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baseline="0" dirty="0" smtClean="0"/>
                        <a:t>Backflow/potential </a:t>
                      </a:r>
                      <a:r>
                        <a:rPr lang="en-US" baseline="0" dirty="0" smtClean="0"/>
                        <a:t>spillover into the airway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Will an Instrumental Test Tell Us?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72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Putting the </a:t>
            </a:r>
            <a:r>
              <a:rPr lang="en-US" dirty="0" smtClean="0"/>
              <a:t>Pieces </a:t>
            </a:r>
            <a:r>
              <a:rPr lang="en-US" dirty="0"/>
              <a:t>T</a:t>
            </a:r>
            <a:r>
              <a:rPr lang="en-US" dirty="0" smtClean="0"/>
              <a:t>ogether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Developing a Treatment Plan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1908788" y="1792928"/>
            <a:ext cx="3950208" cy="3447288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600" b="1" dirty="0"/>
              <a:t>Once you have identified the physiological deficit, consider the following in your treatment planning:</a:t>
            </a:r>
          </a:p>
          <a:p>
            <a:pPr lvl="1"/>
            <a:r>
              <a:rPr lang="en-US" sz="3200" dirty="0"/>
              <a:t>Postural changes</a:t>
            </a:r>
          </a:p>
          <a:p>
            <a:pPr lvl="1"/>
            <a:r>
              <a:rPr lang="en-US" sz="3200" dirty="0"/>
              <a:t>Bolus control techniques</a:t>
            </a:r>
          </a:p>
          <a:p>
            <a:pPr lvl="1"/>
            <a:r>
              <a:rPr lang="en-US" sz="3200" dirty="0"/>
              <a:t>Diet modifications</a:t>
            </a:r>
          </a:p>
          <a:p>
            <a:pPr lvl="1"/>
            <a:r>
              <a:rPr lang="en-US" sz="3200" dirty="0"/>
              <a:t>Use of prosthetic devices</a:t>
            </a:r>
          </a:p>
          <a:p>
            <a:pPr lvl="1"/>
            <a:r>
              <a:rPr lang="en-US" sz="3200" dirty="0"/>
              <a:t>Volitional airway protection techniques	</a:t>
            </a:r>
          </a:p>
          <a:p>
            <a:pPr marL="301943" lvl="1" indent="0">
              <a:buNone/>
            </a:pPr>
            <a:endParaRPr lang="en-US" dirty="0" smtClean="0"/>
          </a:p>
          <a:p>
            <a:endParaRPr lang="en-US" dirty="0" smtClean="0"/>
          </a:p>
          <a:p>
            <a:pPr lvl="4"/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6388608" y="2186823"/>
            <a:ext cx="3822192" cy="3447288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r>
              <a:rPr lang="en-US" sz="3200" b="1" dirty="0" smtClean="0"/>
              <a:t>Delayed pharyngeal swallow</a:t>
            </a:r>
          </a:p>
          <a:p>
            <a:pPr lvl="1"/>
            <a:r>
              <a:rPr lang="en-US" sz="3300" dirty="0" smtClean="0"/>
              <a:t>Postural change</a:t>
            </a:r>
          </a:p>
          <a:p>
            <a:pPr lvl="1"/>
            <a:r>
              <a:rPr lang="en-US" sz="3300" dirty="0" smtClean="0"/>
              <a:t>Chin tuck </a:t>
            </a:r>
          </a:p>
          <a:p>
            <a:pPr lvl="1"/>
            <a:r>
              <a:rPr lang="en-US" sz="3300" dirty="0" smtClean="0"/>
              <a:t>Bolus control techniques: 3 second prep and/or Thermal Tactile Stimulation  </a:t>
            </a:r>
          </a:p>
          <a:p>
            <a:pPr lvl="1"/>
            <a:r>
              <a:rPr lang="en-US" sz="3300" dirty="0" smtClean="0"/>
              <a:t>Diet modifications: Thicken liquids to protect airway</a:t>
            </a:r>
          </a:p>
          <a:p>
            <a:pPr lvl="1"/>
            <a:r>
              <a:rPr lang="en-US" sz="3300" dirty="0" smtClean="0"/>
              <a:t>Prosthetic Device: PMV</a:t>
            </a:r>
          </a:p>
          <a:p>
            <a:pPr lvl="1"/>
            <a:r>
              <a:rPr lang="en-US" sz="3300" dirty="0" smtClean="0"/>
              <a:t>Volitional airway protection: use of </a:t>
            </a:r>
            <a:r>
              <a:rPr lang="en-US" sz="3300" dirty="0" err="1" smtClean="0"/>
              <a:t>supraglottic</a:t>
            </a:r>
            <a:r>
              <a:rPr lang="en-US" sz="3300" dirty="0" smtClean="0"/>
              <a:t> swallow</a:t>
            </a:r>
          </a:p>
        </p:txBody>
      </p:sp>
    </p:spTree>
    <p:extLst>
      <p:ext uri="{BB962C8B-B14F-4D97-AF65-F5344CB8AC3E}">
        <p14:creationId xmlns:p14="http://schemas.microsoft.com/office/powerpoint/2010/main" val="345359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96028" y="1631227"/>
            <a:ext cx="8808373" cy="5050927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Postural changes</a:t>
            </a:r>
          </a:p>
          <a:p>
            <a:pPr lvl="1"/>
            <a:r>
              <a:rPr lang="en-US" dirty="0"/>
              <a:t>Chin </a:t>
            </a:r>
            <a:r>
              <a:rPr lang="en-US" dirty="0" smtClean="0"/>
              <a:t>tuck (closes off the airway)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ead </a:t>
            </a:r>
            <a:r>
              <a:rPr lang="en-US" dirty="0"/>
              <a:t>rotations to the weaker </a:t>
            </a:r>
            <a:r>
              <a:rPr lang="en-US" dirty="0" smtClean="0"/>
              <a:t>side (allows for bolus to pass along the stronger side)</a:t>
            </a:r>
          </a:p>
          <a:p>
            <a:pPr lvl="1"/>
            <a:endParaRPr lang="en-US" dirty="0" smtClean="0"/>
          </a:p>
          <a:p>
            <a:r>
              <a:rPr lang="en-US" b="1" dirty="0"/>
              <a:t>Bolus Control </a:t>
            </a:r>
            <a:r>
              <a:rPr lang="en-US" b="1" dirty="0" smtClean="0"/>
              <a:t>Techniques</a:t>
            </a:r>
          </a:p>
          <a:p>
            <a:pPr lvl="1"/>
            <a:r>
              <a:rPr lang="en-US" dirty="0" smtClean="0"/>
              <a:t>Dry swallows (helps to reduce residue build up)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odification of bolus size/rate of intake (small sips/small bites/helps to prevent premature spillage or loss of bolus)</a:t>
            </a:r>
          </a:p>
          <a:p>
            <a:pPr lvl="1"/>
            <a:r>
              <a:rPr lang="en-US" dirty="0" smtClean="0"/>
              <a:t>3 second prep (mental prep to allow for strong, effortful swallow)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hermal tactile stimulation </a:t>
            </a:r>
            <a:r>
              <a:rPr lang="en-US" dirty="0" smtClean="0"/>
              <a:t>(</a:t>
            </a:r>
            <a:r>
              <a:rPr lang="en-US" dirty="0"/>
              <a:t>s</a:t>
            </a:r>
            <a:r>
              <a:rPr lang="en-US" dirty="0" smtClean="0"/>
              <a:t>ensory </a:t>
            </a:r>
            <a:r>
              <a:rPr lang="en-US" dirty="0" smtClean="0"/>
              <a:t>feedback tries to increase initiation of the swallow)</a:t>
            </a:r>
          </a:p>
          <a:p>
            <a:pPr lvl="1"/>
            <a:r>
              <a:rPr lang="en-US" dirty="0" smtClean="0"/>
              <a:t>Lingual sweep (acts as way to minimize residue in the buccal/cheek area)</a:t>
            </a:r>
          </a:p>
          <a:p>
            <a:pPr lvl="1"/>
            <a:r>
              <a:rPr lang="en-US" dirty="0" smtClean="0"/>
              <a:t>Placement </a:t>
            </a:r>
            <a:r>
              <a:rPr lang="en-US" dirty="0" smtClean="0"/>
              <a:t>of bolus on tongue (assists in adequate oral transit of the specified bolus)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Treatment Planning:</a:t>
            </a:r>
            <a:br>
              <a:rPr lang="en-US" dirty="0" smtClean="0"/>
            </a:br>
            <a:r>
              <a:rPr lang="en-US" dirty="0" smtClean="0"/>
              <a:t> Considerations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89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1060" y="1506705"/>
            <a:ext cx="10433389" cy="5076975"/>
          </a:xfrm>
        </p:spPr>
        <p:txBody>
          <a:bodyPr>
            <a:noAutofit/>
          </a:bodyPr>
          <a:lstStyle/>
          <a:p>
            <a:r>
              <a:rPr lang="en-US" sz="1600" b="1" dirty="0"/>
              <a:t>Diet Modifications</a:t>
            </a:r>
          </a:p>
          <a:p>
            <a:pPr lvl="1"/>
            <a:r>
              <a:rPr lang="en-US" sz="1600" dirty="0"/>
              <a:t>Thickened (nectar/honey) </a:t>
            </a:r>
            <a:r>
              <a:rPr lang="en-US" sz="1600" dirty="0" smtClean="0"/>
              <a:t>vs. </a:t>
            </a:r>
            <a:r>
              <a:rPr lang="en-US" sz="1600" dirty="0"/>
              <a:t>thin </a:t>
            </a:r>
            <a:r>
              <a:rPr lang="en-US" sz="1600" dirty="0" smtClean="0"/>
              <a:t>liquids</a:t>
            </a:r>
          </a:p>
          <a:p>
            <a:pPr lvl="2"/>
            <a:r>
              <a:rPr lang="en-US" sz="1600" dirty="0" smtClean="0"/>
              <a:t>Allows for adequate control to ensure the patient of a safe swallow</a:t>
            </a:r>
          </a:p>
          <a:p>
            <a:pPr lvl="2"/>
            <a:r>
              <a:rPr lang="en-US" sz="1600" dirty="0" smtClean="0"/>
              <a:t>Thickened liquids can allow for increased control and coordination of a bolus to protect the airways</a:t>
            </a:r>
            <a:endParaRPr lang="en-US" sz="1600" dirty="0"/>
          </a:p>
          <a:p>
            <a:pPr lvl="1"/>
            <a:r>
              <a:rPr lang="en-US" sz="1600" dirty="0"/>
              <a:t>Puree, ground, chopped, soft solid, regular </a:t>
            </a:r>
            <a:r>
              <a:rPr lang="en-US" sz="1600" dirty="0" smtClean="0"/>
              <a:t>solids</a:t>
            </a:r>
          </a:p>
          <a:p>
            <a:pPr lvl="2"/>
            <a:r>
              <a:rPr lang="en-US" sz="1600" dirty="0" smtClean="0"/>
              <a:t>Allow for easier oral transit/propulsion of boluses to help initiate a swallow pending on the physiological impairment present</a:t>
            </a:r>
            <a:endParaRPr lang="en-US" sz="1600" dirty="0"/>
          </a:p>
          <a:p>
            <a:r>
              <a:rPr lang="en-US" sz="1600" b="1" dirty="0"/>
              <a:t>Prosthetic Devices</a:t>
            </a:r>
          </a:p>
          <a:p>
            <a:pPr lvl="1"/>
            <a:r>
              <a:rPr lang="en-US" sz="1600" dirty="0"/>
              <a:t>Tracheostomy Valves (PMV</a:t>
            </a:r>
            <a:r>
              <a:rPr lang="en-US" sz="1600" dirty="0" smtClean="0"/>
              <a:t>)</a:t>
            </a:r>
          </a:p>
          <a:p>
            <a:pPr lvl="2"/>
            <a:r>
              <a:rPr lang="en-US" sz="1600" dirty="0" smtClean="0"/>
              <a:t>Can assist in improving spontaneous swallows and secretion management</a:t>
            </a:r>
          </a:p>
          <a:p>
            <a:pPr lvl="2"/>
            <a:r>
              <a:rPr lang="en-US" sz="1600" dirty="0" smtClean="0"/>
              <a:t>Can assist in patient’s ability to cough</a:t>
            </a:r>
          </a:p>
          <a:p>
            <a:pPr lvl="2"/>
            <a:r>
              <a:rPr lang="en-US" sz="1600" dirty="0" smtClean="0"/>
              <a:t>Can assist in sense of smell and taste</a:t>
            </a:r>
          </a:p>
          <a:p>
            <a:pPr lvl="2"/>
            <a:r>
              <a:rPr lang="en-US" sz="1600" dirty="0" smtClean="0"/>
              <a:t>Improve subglottic pressure</a:t>
            </a:r>
          </a:p>
          <a:p>
            <a:pPr marL="914400" lvl="2" indent="0">
              <a:buNone/>
            </a:pPr>
            <a:endParaRPr lang="en-US" sz="1600" dirty="0"/>
          </a:p>
          <a:p>
            <a:r>
              <a:rPr lang="en-US" sz="1600" b="1" dirty="0"/>
              <a:t>Volitional Airway Protection</a:t>
            </a:r>
          </a:p>
          <a:p>
            <a:pPr lvl="1"/>
            <a:r>
              <a:rPr lang="en-US" sz="1600" dirty="0"/>
              <a:t>Supraglottic swallow, </a:t>
            </a:r>
            <a:r>
              <a:rPr lang="en-US" sz="1600" dirty="0" smtClean="0"/>
              <a:t>super </a:t>
            </a:r>
            <a:r>
              <a:rPr lang="en-US" sz="1600" dirty="0" err="1"/>
              <a:t>s</a:t>
            </a:r>
            <a:r>
              <a:rPr lang="en-US" sz="1600" dirty="0" err="1" smtClean="0"/>
              <a:t>upraglottic</a:t>
            </a:r>
            <a:r>
              <a:rPr lang="en-US" sz="1600" dirty="0" smtClean="0"/>
              <a:t> </a:t>
            </a:r>
            <a:r>
              <a:rPr lang="en-US" sz="1600" dirty="0"/>
              <a:t>swallow, clear throat, check vocal </a:t>
            </a:r>
            <a:r>
              <a:rPr lang="en-US" sz="1600" dirty="0" smtClean="0"/>
              <a:t>quality</a:t>
            </a:r>
            <a:endParaRPr lang="en-US" sz="1600" dirty="0"/>
          </a:p>
          <a:p>
            <a:pPr lvl="1"/>
            <a:endParaRPr lang="en-US" sz="1600" dirty="0"/>
          </a:p>
          <a:p>
            <a:endParaRPr lang="en-US" sz="16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Treatment Planning: Considerations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83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7219" y="1827658"/>
            <a:ext cx="10047429" cy="4698609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Supervision during meals </a:t>
            </a:r>
          </a:p>
          <a:p>
            <a:pPr lvl="1"/>
            <a:r>
              <a:rPr lang="en-US" dirty="0" smtClean="0"/>
              <a:t>Appropriate for a patient with reduced attention, impulsivity, poor initiation, and confusion</a:t>
            </a:r>
          </a:p>
          <a:p>
            <a:r>
              <a:rPr lang="en-US" b="1" dirty="0" smtClean="0"/>
              <a:t>Alternate between liquids and bites</a:t>
            </a:r>
          </a:p>
          <a:p>
            <a:pPr lvl="1"/>
            <a:r>
              <a:rPr lang="en-US" dirty="0" smtClean="0"/>
              <a:t>Allows for </a:t>
            </a:r>
            <a:r>
              <a:rPr lang="en-US" dirty="0" smtClean="0"/>
              <a:t>patient </a:t>
            </a:r>
            <a:r>
              <a:rPr lang="en-US" dirty="0" smtClean="0"/>
              <a:t>to self initiate liquid wash as necessary to prevent any residue build up</a:t>
            </a:r>
          </a:p>
          <a:p>
            <a:r>
              <a:rPr lang="en-US" b="1" dirty="0" smtClean="0"/>
              <a:t>Additional dry swallows</a:t>
            </a:r>
          </a:p>
          <a:p>
            <a:pPr lvl="1"/>
            <a:r>
              <a:rPr lang="en-US" dirty="0" smtClean="0"/>
              <a:t>Can help eliminate residue build up and decrease the amount/size per swallow</a:t>
            </a:r>
          </a:p>
          <a:p>
            <a:r>
              <a:rPr lang="en-US" b="1" dirty="0" smtClean="0"/>
              <a:t>Eliminate use of straws</a:t>
            </a:r>
          </a:p>
          <a:p>
            <a:pPr lvl="1"/>
            <a:r>
              <a:rPr lang="en-US" dirty="0" smtClean="0"/>
              <a:t>Reduces risk of aspiration/penetration</a:t>
            </a:r>
          </a:p>
          <a:p>
            <a:pPr lvl="1"/>
            <a:r>
              <a:rPr lang="en-US" dirty="0" smtClean="0"/>
              <a:t>Allows the patient to focus on small sips to ensure swallow safety</a:t>
            </a:r>
          </a:p>
          <a:p>
            <a:r>
              <a:rPr lang="en-US" b="1" dirty="0" smtClean="0"/>
              <a:t>Complete oral hygiene before and after meals</a:t>
            </a:r>
          </a:p>
          <a:p>
            <a:pPr lvl="1"/>
            <a:r>
              <a:rPr lang="en-US" dirty="0" smtClean="0"/>
              <a:t>Helps to promote good oral hygiene and to eliminate unknown residue left behind at a meal</a:t>
            </a:r>
          </a:p>
          <a:p>
            <a:r>
              <a:rPr lang="en-US" b="1" dirty="0" smtClean="0"/>
              <a:t>Upright 90 degrees</a:t>
            </a:r>
          </a:p>
          <a:p>
            <a:pPr lvl="1"/>
            <a:r>
              <a:rPr lang="en-US" dirty="0" smtClean="0"/>
              <a:t>Aides in airway protection and allowing gravity to help propel foods down to the esophagus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Treatment Planning: Compensatory Strategies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63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2362880"/>
              </p:ext>
            </p:extLst>
          </p:nvPr>
        </p:nvGraphicFramePr>
        <p:xfrm>
          <a:off x="1717638" y="1690690"/>
          <a:ext cx="7408333" cy="3450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Treatment Planning:</a:t>
            </a:r>
            <a:br>
              <a:rPr lang="en-US" dirty="0" smtClean="0"/>
            </a:br>
            <a:r>
              <a:rPr lang="en-US" dirty="0" smtClean="0"/>
              <a:t>EBP Dysphagia Treatment Modalities</a:t>
            </a:r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1518345" y="5462954"/>
            <a:ext cx="8635886" cy="887507"/>
          </a:xfrm>
        </p:spPr>
        <p:txBody>
          <a:bodyPr/>
          <a:lstStyle/>
          <a:p>
            <a:r>
              <a:rPr lang="en-US" dirty="0"/>
              <a:t>Adapted from Logemann, Jeri , 1531:“Evidence-Based Practice in Dysphagia”.  ASHA Presentation, 2012. Retrieved from ASHAwire September 2017</a:t>
            </a:r>
          </a:p>
          <a:p>
            <a:r>
              <a:rPr lang="en-US" dirty="0"/>
              <a:t>Adapted from Bacon, Mary J. “Evidenced Based-Practice In Dysphagia or Why I Did What I Did” ASHA Presentation, 2012. Retrieved from ASHAwire 2017</a:t>
            </a:r>
          </a:p>
          <a:p>
            <a:r>
              <a:rPr lang="en-US" dirty="0"/>
              <a:t>Adapted from Landera, Mario. “Evidenced Based-Practice In Dysphagia” ASHA Presentation, 2012. Retrieved from ASHAwire 2017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52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4692329"/>
              </p:ext>
            </p:extLst>
          </p:nvPr>
        </p:nvGraphicFramePr>
        <p:xfrm>
          <a:off x="996028" y="1818008"/>
          <a:ext cx="8772087" cy="3993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Treatment Planning:</a:t>
            </a:r>
            <a:br>
              <a:rPr lang="en-US" dirty="0"/>
            </a:br>
            <a:r>
              <a:rPr lang="en-US" dirty="0"/>
              <a:t>EBP Dysphagia Treatment Modalities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17638" y="6126164"/>
            <a:ext cx="8260933" cy="585888"/>
          </a:xfrm>
        </p:spPr>
        <p:txBody>
          <a:bodyPr/>
          <a:lstStyle/>
          <a:p>
            <a:r>
              <a:rPr lang="en-US" dirty="0"/>
              <a:t>Adapted from Landera, Mario. “Evidenced Based-Practice In Dysphagia” ASHA Presentation, 2012. Retrieved from ASHAwire September 2017.</a:t>
            </a:r>
          </a:p>
          <a:p>
            <a:r>
              <a:rPr lang="en-US" dirty="0"/>
              <a:t>Adapted from Ludlow, Christy L. “Electrical Stimulation and Dysphagia: What We Do and Don’t Know”</a:t>
            </a:r>
            <a:r>
              <a:rPr lang="en-US" i="1" dirty="0"/>
              <a:t>. Asha Leader</a:t>
            </a:r>
            <a:r>
              <a:rPr lang="en-US" dirty="0"/>
              <a:t>, March 2008:13:8-11. Retrieved from Ashawire Sept 2017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6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677431"/>
              </p:ext>
            </p:extLst>
          </p:nvPr>
        </p:nvGraphicFramePr>
        <p:xfrm>
          <a:off x="423312" y="1818008"/>
          <a:ext cx="10246633" cy="38601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47547" y="5992893"/>
            <a:ext cx="3786691" cy="365125"/>
          </a:xfrm>
        </p:spPr>
        <p:txBody>
          <a:bodyPr/>
          <a:lstStyle/>
          <a:p>
            <a:r>
              <a:rPr lang="en-US" dirty="0"/>
              <a:t>Adapted 2008: M.A. Crary &amp; G.D. Carnaby-Mann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Treatment Planning:</a:t>
            </a:r>
            <a:br>
              <a:rPr lang="en-US" dirty="0"/>
            </a:br>
            <a:r>
              <a:rPr lang="en-US" dirty="0"/>
              <a:t>EBP Dysphagia Treatment Modalities</a:t>
            </a:r>
          </a:p>
        </p:txBody>
      </p:sp>
    </p:spTree>
    <p:extLst>
      <p:ext uri="{BB962C8B-B14F-4D97-AF65-F5344CB8AC3E}">
        <p14:creationId xmlns:p14="http://schemas.microsoft.com/office/powerpoint/2010/main" val="58202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Dysphagia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2200655" y="2679192"/>
            <a:ext cx="3822192" cy="344728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Dysphagia occurs when there is some impairment in the normal swallow function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It can occur at different stages of the swallowing process from the mouth to the stomach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 descr="Image result for dysphag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7434" y="1921295"/>
            <a:ext cx="2857500" cy="37623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6096000" y="5683670"/>
            <a:ext cx="44301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https://www.nidcd.nih.gov/health/dysphagia</a:t>
            </a:r>
          </a:p>
        </p:txBody>
      </p:sp>
    </p:spTree>
    <p:extLst>
      <p:ext uri="{BB962C8B-B14F-4D97-AF65-F5344CB8AC3E}">
        <p14:creationId xmlns:p14="http://schemas.microsoft.com/office/powerpoint/2010/main" val="142267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96068" y="1842869"/>
            <a:ext cx="7408333" cy="4283295"/>
          </a:xfrm>
        </p:spPr>
        <p:txBody>
          <a:bodyPr>
            <a:normAutofit/>
          </a:bodyPr>
          <a:lstStyle/>
          <a:p>
            <a:r>
              <a:rPr lang="en-US" b="1" i="1" dirty="0"/>
              <a:t>Goals need to be defined and measurable and may be dependent upon the setting you work in regarding the format required </a:t>
            </a:r>
          </a:p>
          <a:p>
            <a:r>
              <a:rPr lang="en-US" dirty="0" smtClean="0"/>
              <a:t>SMART Goals </a:t>
            </a:r>
          </a:p>
          <a:p>
            <a:pPr lvl="1"/>
            <a:r>
              <a:rPr lang="en-US" altLang="en-US" b="1" dirty="0"/>
              <a:t>S</a:t>
            </a:r>
            <a:r>
              <a:rPr lang="en-US" altLang="en-US" dirty="0"/>
              <a:t>pecific</a:t>
            </a:r>
          </a:p>
          <a:p>
            <a:pPr lvl="1"/>
            <a:r>
              <a:rPr lang="en-US" altLang="en-US" b="1" dirty="0"/>
              <a:t>M</a:t>
            </a:r>
            <a:r>
              <a:rPr lang="en-US" altLang="en-US" dirty="0"/>
              <a:t>easurable</a:t>
            </a:r>
          </a:p>
          <a:p>
            <a:pPr lvl="1"/>
            <a:r>
              <a:rPr lang="en-US" altLang="en-US" b="1" dirty="0"/>
              <a:t>A</a:t>
            </a:r>
            <a:r>
              <a:rPr lang="en-US" altLang="en-US" dirty="0"/>
              <a:t>ttainable</a:t>
            </a:r>
          </a:p>
          <a:p>
            <a:pPr lvl="1"/>
            <a:r>
              <a:rPr lang="en-US" altLang="en-US" b="1" dirty="0"/>
              <a:t>R</a:t>
            </a:r>
            <a:r>
              <a:rPr lang="en-US" altLang="en-US" dirty="0"/>
              <a:t>ealistic</a:t>
            </a:r>
          </a:p>
          <a:p>
            <a:pPr lvl="1"/>
            <a:r>
              <a:rPr lang="en-US" altLang="en-US" b="1" dirty="0"/>
              <a:t>T</a:t>
            </a:r>
            <a:r>
              <a:rPr lang="en-US" altLang="en-US" dirty="0"/>
              <a:t>ime-bound</a:t>
            </a:r>
            <a:endParaRPr lang="en-US" alt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Treatment Planning</a:t>
            </a:r>
            <a:r>
              <a:rPr lang="en-US" dirty="0" smtClean="0"/>
              <a:t>: Dysphagia Goals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41195" y="5805175"/>
            <a:ext cx="643288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TJ, </a:t>
            </a:r>
            <a:r>
              <a:rPr lang="en-US" sz="1050" dirty="0" err="1"/>
              <a:t>Bovend</a:t>
            </a:r>
            <a:r>
              <a:rPr lang="en-US" sz="1050" dirty="0"/>
              <a:t> </a:t>
            </a:r>
            <a:r>
              <a:rPr lang="en-US" sz="1050" dirty="0" err="1"/>
              <a:t>Eerdt</a:t>
            </a:r>
            <a:r>
              <a:rPr lang="en-US" sz="1050" dirty="0"/>
              <a:t>., RE, </a:t>
            </a:r>
            <a:r>
              <a:rPr lang="en-US" sz="1050" dirty="0" err="1"/>
              <a:t>Botell</a:t>
            </a:r>
            <a:r>
              <a:rPr lang="en-US" sz="1050" dirty="0"/>
              <a:t>, Wade, DT (2009). Writing SMART rehabilitation goals and achieving goal attainment scaling: a practical guide. Clinical Rehabilitation 23(4) 352-361.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05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1999"/>
            <a:ext cx="1051560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Treatment Planning</a:t>
            </a:r>
            <a:r>
              <a:rPr lang="en-US" sz="3600" dirty="0" smtClean="0"/>
              <a:t>: Dysphagia </a:t>
            </a:r>
            <a:r>
              <a:rPr lang="en-US" sz="3600" dirty="0"/>
              <a:t>Goal Examples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82973" y="1900337"/>
            <a:ext cx="2392659" cy="403200"/>
            <a:chOff x="2315" y="57403"/>
            <a:chExt cx="2257226" cy="403200"/>
          </a:xfrm>
        </p:grpSpPr>
        <p:sp>
          <p:nvSpPr>
            <p:cNvPr id="7" name="Rectangle 6"/>
            <p:cNvSpPr/>
            <p:nvPr/>
          </p:nvSpPr>
          <p:spPr>
            <a:xfrm>
              <a:off x="2315" y="57403"/>
              <a:ext cx="2257226" cy="403200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2315" y="57403"/>
              <a:ext cx="2257226" cy="4032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 smtClean="0"/>
                <a:t>Use of Compensatory Techniques </a:t>
              </a:r>
              <a:endParaRPr lang="en-US" sz="1400" kern="12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09484" y="2220385"/>
            <a:ext cx="2741248" cy="3544942"/>
            <a:chOff x="-6562608" y="-755398"/>
            <a:chExt cx="2563225" cy="3015690"/>
          </a:xfrm>
        </p:grpSpPr>
        <p:sp>
          <p:nvSpPr>
            <p:cNvPr id="10" name="Rectangle 9"/>
            <p:cNvSpPr/>
            <p:nvPr/>
          </p:nvSpPr>
          <p:spPr>
            <a:xfrm>
              <a:off x="-6256609" y="-672397"/>
              <a:ext cx="2257226" cy="2932689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-6562608" y="-755398"/>
              <a:ext cx="2257226" cy="29326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lvl="1"/>
              <a:r>
                <a:rPr lang="en-US" sz="1200" b="1" dirty="0"/>
                <a:t>Long Term Goal: </a:t>
              </a:r>
              <a:r>
                <a:rPr lang="en-US" sz="1200" dirty="0"/>
                <a:t>Patient will be able to tolerate least restrictive diet without any overt signs/symptoms of oral residue at meal times with independent use of compensatory strategies in order to meet nutrition and hydration needs for daily meals. </a:t>
              </a:r>
            </a:p>
            <a:p>
              <a:pPr lvl="1"/>
              <a:r>
                <a:rPr lang="en-US" sz="1200" b="1" dirty="0"/>
                <a:t>Short Term Goal: </a:t>
              </a:r>
              <a:r>
                <a:rPr lang="en-US" sz="1200" dirty="0"/>
                <a:t>Pt will initiate a lingual sweep or use of a liquid wash as necessary with supervision over a course of a meal to decrease residue in the oral cavity for swallow safety with current diet. </a:t>
              </a:r>
            </a:p>
            <a:p>
              <a:pPr lvl="1"/>
              <a:endParaRPr lang="en-US" sz="1400" dirty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6424378" y="1768201"/>
            <a:ext cx="3075236" cy="859195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3" name="Group 12"/>
          <p:cNvGrpSpPr/>
          <p:nvPr/>
        </p:nvGrpSpPr>
        <p:grpSpPr>
          <a:xfrm>
            <a:off x="6399478" y="2665502"/>
            <a:ext cx="3087685" cy="2340245"/>
            <a:chOff x="-920031" y="476208"/>
            <a:chExt cx="3154136" cy="2932867"/>
          </a:xfrm>
        </p:grpSpPr>
        <p:sp>
          <p:nvSpPr>
            <p:cNvPr id="14" name="Rectangle 13"/>
            <p:cNvSpPr/>
            <p:nvPr/>
          </p:nvSpPr>
          <p:spPr>
            <a:xfrm>
              <a:off x="-920031" y="476208"/>
              <a:ext cx="3154136" cy="2932690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-881877" y="476385"/>
              <a:ext cx="2626056" cy="29326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lvl="1"/>
              <a:r>
                <a:rPr lang="en-US" sz="1200" b="1" dirty="0"/>
                <a:t>Long Term Goal:</a:t>
              </a:r>
              <a:r>
                <a:rPr lang="en-US" sz="1200" dirty="0"/>
                <a:t> Patient will improve oral control of bolus trials to decrease the risk of aspiration/penetration in order to tolerate least restrictive diet. </a:t>
              </a:r>
            </a:p>
            <a:p>
              <a:pPr lvl="1"/>
              <a:r>
                <a:rPr lang="en-US" sz="1200" b="1" dirty="0"/>
                <a:t>Short Term Goal: </a:t>
              </a:r>
              <a:r>
                <a:rPr lang="en-US" sz="1200" dirty="0"/>
                <a:t>Patient will complete up to 10 </a:t>
              </a:r>
              <a:r>
                <a:rPr lang="en-US" sz="1200" dirty="0" err="1"/>
                <a:t>Masakos</a:t>
              </a:r>
              <a:r>
                <a:rPr lang="en-US" sz="1200" dirty="0"/>
                <a:t> in a 30 min </a:t>
              </a:r>
              <a:r>
                <a:rPr lang="en-US" sz="1200" dirty="0" err="1"/>
                <a:t>tx</a:t>
              </a:r>
              <a:r>
                <a:rPr lang="en-US" sz="1200" dirty="0"/>
                <a:t> session to improve tongue base coordination and control for tolerance of current diet. 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3387372" y="1825625"/>
            <a:ext cx="2257226" cy="4032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3377977" y="2239237"/>
            <a:ext cx="2286930" cy="3488733"/>
          </a:xfrm>
          <a:prstGeom prst="rect">
            <a:avLst/>
          </a:pr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TextBox 17"/>
          <p:cNvSpPr txBox="1"/>
          <p:nvPr/>
        </p:nvSpPr>
        <p:spPr>
          <a:xfrm>
            <a:off x="3367222" y="2269569"/>
            <a:ext cx="208603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100" b="1" dirty="0"/>
              <a:t>Long term goal: </a:t>
            </a:r>
            <a:r>
              <a:rPr lang="en-US" sz="1100" dirty="0"/>
              <a:t>Patient will tolerate a least restrictive diet without any overt signs &amp; symptoms of aspiration &amp; penetration independently with use of required compensatory strategies in order to meet nutrition and hydration needs for daily meals. </a:t>
            </a:r>
          </a:p>
          <a:p>
            <a:pPr lvl="1"/>
            <a:r>
              <a:rPr lang="en-US" sz="1100" b="1" dirty="0"/>
              <a:t>Short term goal: </a:t>
            </a:r>
            <a:r>
              <a:rPr lang="en-US" sz="1100" dirty="0"/>
              <a:t>With supervision, patient will trial 3-4 ice cubes in a 30 min session to increase bolus control and increased mastication for improved oral control with current diet.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80917" y="1882308"/>
            <a:ext cx="23711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Tolerate least restrictive diet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28654" y="1875347"/>
            <a:ext cx="3569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Completion of oral motor                strengthening exercise 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45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Repeat studies occur when:</a:t>
            </a:r>
          </a:p>
          <a:p>
            <a:r>
              <a:rPr lang="en-US" dirty="0" smtClean="0"/>
              <a:t>Diet upgrades with liquids or solids</a:t>
            </a:r>
          </a:p>
          <a:p>
            <a:endParaRPr lang="en-US" dirty="0" smtClean="0"/>
          </a:p>
          <a:p>
            <a:r>
              <a:rPr lang="en-US" dirty="0" smtClean="0"/>
              <a:t>Decline in medical status</a:t>
            </a:r>
          </a:p>
          <a:p>
            <a:endParaRPr lang="en-US" dirty="0" smtClean="0"/>
          </a:p>
          <a:p>
            <a:r>
              <a:rPr lang="en-US" dirty="0" smtClean="0"/>
              <a:t>Change in cognition/mental status</a:t>
            </a:r>
          </a:p>
          <a:p>
            <a:endParaRPr lang="en-US" dirty="0" smtClean="0"/>
          </a:p>
          <a:p>
            <a:r>
              <a:rPr lang="en-US" dirty="0" smtClean="0"/>
              <a:t>Determining efficacy of treatment strategies and to modify goals as appropriate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 for Repeat MBS/FEES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55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dirty="0"/>
              <a:t>Anatomy of Upper Airway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the Netter’s images on this website:</a:t>
            </a:r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://clinicalgate.com/tracheal-intubation-and-endoscopic-anatomy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316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37607" y="1573238"/>
            <a:ext cx="9571676" cy="4663439"/>
          </a:xfrm>
        </p:spPr>
        <p:txBody>
          <a:bodyPr>
            <a:normAutofit/>
          </a:bodyPr>
          <a:lstStyle/>
          <a:p>
            <a:r>
              <a:rPr lang="en-US" dirty="0" smtClean="0"/>
              <a:t>Typically at each medical facility there are certain levels of competency required for treating </a:t>
            </a:r>
            <a:r>
              <a:rPr lang="en-US" dirty="0" err="1" smtClean="0"/>
              <a:t>trach</a:t>
            </a:r>
            <a:r>
              <a:rPr lang="en-US" dirty="0" smtClean="0"/>
              <a:t> and vent patients </a:t>
            </a:r>
          </a:p>
          <a:p>
            <a:r>
              <a:rPr lang="en-US" dirty="0" smtClean="0"/>
              <a:t>A clinical mentor or supervisor may need to observe and/or check off the facilities competencies to ensure understanding before providing care</a:t>
            </a:r>
          </a:p>
          <a:p>
            <a:r>
              <a:rPr lang="en-US" dirty="0" smtClean="0"/>
              <a:t>It could be expected that you may complete CFY initially before being exposed to these complex medical issues depending on your facility and level of care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6877" y="412019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Competencies for </a:t>
            </a:r>
            <a:r>
              <a:rPr lang="en-US" sz="3600" dirty="0" err="1"/>
              <a:t>Trach</a:t>
            </a:r>
            <a:r>
              <a:rPr lang="en-US" sz="3600" dirty="0"/>
              <a:t> &amp; Vent </a:t>
            </a:r>
          </a:p>
        </p:txBody>
      </p:sp>
    </p:spTree>
    <p:extLst>
      <p:ext uri="{BB962C8B-B14F-4D97-AF65-F5344CB8AC3E}">
        <p14:creationId xmlns:p14="http://schemas.microsoft.com/office/powerpoint/2010/main" val="416169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40323" y="400297"/>
            <a:ext cx="10515600" cy="1325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dirty="0" smtClean="0"/>
              <a:t>Rationale for performing a tracheostomy</a:t>
            </a: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580293" y="1556514"/>
            <a:ext cx="10438262" cy="44574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b="1" dirty="0"/>
              <a:t>To assure a patent airway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/>
              <a:t>Laryngeal edema or head/neck injuries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400" b="1" dirty="0"/>
              <a:t>To protect the lungs from potential threats (obstruction)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400" b="1" dirty="0"/>
              <a:t>To easily remove secretions from the trachea and lower airway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/>
              <a:t>To prevent pneumonia and/or aspiration of gastric contents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400" b="1" dirty="0"/>
              <a:t>To permit long-term </a:t>
            </a:r>
            <a:r>
              <a:rPr lang="en-US" altLang="en-US" sz="2400" b="1" dirty="0" err="1"/>
              <a:t>ventilatory</a:t>
            </a:r>
            <a:r>
              <a:rPr lang="en-US" altLang="en-US" sz="2400" b="1" dirty="0"/>
              <a:t> support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/>
              <a:t>CNS dysfunction (SCI, Brainstem CVA)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/>
              <a:t>Neuromuscular System dysfunction (ALS,GB)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/>
              <a:t>Musculoskeletal disorder (morbid obesity, muscular dystrophy)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374576" y="5989465"/>
            <a:ext cx="3859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Dikeman</a:t>
            </a:r>
            <a:r>
              <a:rPr lang="en-US" dirty="0" smtClean="0"/>
              <a:t>, K.J. &amp; </a:t>
            </a:r>
            <a:r>
              <a:rPr lang="en-US" dirty="0" err="1" smtClean="0"/>
              <a:t>Kazandjian</a:t>
            </a:r>
            <a:r>
              <a:rPr lang="en-US" dirty="0" smtClean="0"/>
              <a:t>, M.S., 1995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730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/>
              <a:t>What are the parts of a trach?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Cuff</a:t>
            </a:r>
          </a:p>
          <a:p>
            <a:r>
              <a:rPr lang="en-US" altLang="en-US" smtClean="0"/>
              <a:t>Outer Cannula</a:t>
            </a:r>
          </a:p>
          <a:p>
            <a:r>
              <a:rPr lang="en-US" altLang="en-US" smtClean="0"/>
              <a:t>Inner Cannula</a:t>
            </a:r>
          </a:p>
          <a:p>
            <a:r>
              <a:rPr lang="en-US" altLang="en-US" smtClean="0"/>
              <a:t>Pilot Line</a:t>
            </a:r>
          </a:p>
          <a:p>
            <a:r>
              <a:rPr lang="en-US" altLang="en-US" smtClean="0"/>
              <a:t>Pilot Balloon </a:t>
            </a:r>
          </a:p>
          <a:p>
            <a:r>
              <a:rPr lang="en-US" altLang="en-US" smtClean="0"/>
              <a:t>Obturator</a:t>
            </a:r>
          </a:p>
        </p:txBody>
      </p:sp>
      <p:pic>
        <p:nvPicPr>
          <p:cNvPr id="8196" name="Picture 5" descr="Airflow-cuff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057400"/>
            <a:ext cx="27432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81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1981200" y="489194"/>
            <a:ext cx="8229600" cy="1252728"/>
          </a:xfrm>
        </p:spPr>
        <p:txBody>
          <a:bodyPr/>
          <a:lstStyle/>
          <a:p>
            <a:pPr algn="ctr"/>
            <a:r>
              <a:rPr lang="en-US" altLang="en-US" sz="3600" dirty="0"/>
              <a:t>What are different </a:t>
            </a:r>
            <a:r>
              <a:rPr lang="en-US" altLang="en-US" sz="3600" dirty="0" err="1"/>
              <a:t>trach</a:t>
            </a:r>
            <a:r>
              <a:rPr lang="en-US" altLang="en-US" sz="3600" dirty="0"/>
              <a:t> tubes?</a:t>
            </a:r>
          </a:p>
        </p:txBody>
      </p:sp>
      <p:sp>
        <p:nvSpPr>
          <p:cNvPr id="9219" name="Rectangle 5"/>
          <p:cNvSpPr>
            <a:spLocks noGrp="1" noRot="1" noChangeArrowheads="1"/>
          </p:cNvSpPr>
          <p:nvPr>
            <p:ph sz="half" idx="4294967295"/>
          </p:nvPr>
        </p:nvSpPr>
        <p:spPr bwMode="auto">
          <a:xfrm>
            <a:off x="960332" y="1542813"/>
            <a:ext cx="4779277" cy="4351338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r>
              <a:rPr lang="en-US" altLang="en-US" sz="2600" b="1" dirty="0"/>
              <a:t>Manufacturers: </a:t>
            </a:r>
          </a:p>
          <a:p>
            <a:pPr lvl="1"/>
            <a:r>
              <a:rPr lang="en-US" altLang="en-US" sz="2600" b="1" dirty="0" err="1"/>
              <a:t>Bivona</a:t>
            </a:r>
            <a:endParaRPr lang="en-US" altLang="en-US" sz="2600" b="1" dirty="0"/>
          </a:p>
          <a:p>
            <a:pPr lvl="2"/>
            <a:r>
              <a:rPr lang="en-US" altLang="en-US" sz="2600" dirty="0" smtClean="0"/>
              <a:t>TTS or Foam cuff</a:t>
            </a:r>
          </a:p>
          <a:p>
            <a:pPr lvl="1"/>
            <a:r>
              <a:rPr lang="en-US" altLang="en-US" sz="2600" b="1" dirty="0" err="1"/>
              <a:t>Portex</a:t>
            </a:r>
            <a:endParaRPr lang="en-US" altLang="en-US" sz="2600" b="1" dirty="0"/>
          </a:p>
          <a:p>
            <a:pPr lvl="2"/>
            <a:r>
              <a:rPr lang="en-US" altLang="en-US" sz="2600" dirty="0"/>
              <a:t>E</a:t>
            </a:r>
            <a:r>
              <a:rPr lang="en-US" altLang="en-US" sz="2600" dirty="0" smtClean="0"/>
              <a:t>xtra long</a:t>
            </a:r>
          </a:p>
          <a:p>
            <a:pPr lvl="1"/>
            <a:r>
              <a:rPr lang="en-US" altLang="en-US" sz="2600" b="1" dirty="0" err="1"/>
              <a:t>Shiley</a:t>
            </a:r>
            <a:endParaRPr lang="en-US" altLang="en-US" sz="2600" b="1" dirty="0"/>
          </a:p>
          <a:p>
            <a:pPr lvl="2"/>
            <a:r>
              <a:rPr lang="en-US" altLang="en-US" sz="2600" dirty="0"/>
              <a:t>C</a:t>
            </a:r>
            <a:r>
              <a:rPr lang="en-US" altLang="en-US" sz="2600" dirty="0" smtClean="0"/>
              <a:t>uffed or </a:t>
            </a:r>
            <a:r>
              <a:rPr lang="en-US" altLang="en-US" sz="2600" dirty="0" err="1" smtClean="0"/>
              <a:t>cuffless</a:t>
            </a:r>
            <a:r>
              <a:rPr lang="en-US" altLang="en-US" sz="2600" dirty="0" smtClean="0"/>
              <a:t>; fenestrated or non-fenestrated</a:t>
            </a:r>
          </a:p>
          <a:p>
            <a:pPr lvl="1"/>
            <a:r>
              <a:rPr lang="en-US" altLang="en-US" sz="2600" b="1" dirty="0"/>
              <a:t>Jackson</a:t>
            </a:r>
          </a:p>
          <a:p>
            <a:pPr lvl="2"/>
            <a:r>
              <a:rPr lang="en-US" altLang="en-US" sz="2600" dirty="0" smtClean="0"/>
              <a:t>Metal or permanent</a:t>
            </a:r>
          </a:p>
          <a:p>
            <a:pPr lvl="1"/>
            <a:r>
              <a:rPr lang="en-US" altLang="en-US" sz="2600" b="1" dirty="0"/>
              <a:t>Talking </a:t>
            </a:r>
            <a:r>
              <a:rPr lang="en-US" altLang="en-US" sz="2600" b="1" dirty="0" err="1"/>
              <a:t>trach</a:t>
            </a:r>
            <a:endParaRPr lang="en-US" altLang="en-US" sz="2600" b="1" dirty="0"/>
          </a:p>
          <a:p>
            <a:pPr lvl="2"/>
            <a:r>
              <a:rPr lang="en-US" altLang="en-US" sz="2600" dirty="0"/>
              <a:t>C</a:t>
            </a:r>
            <a:r>
              <a:rPr lang="en-US" altLang="en-US" sz="2600" dirty="0" smtClean="0"/>
              <a:t>an be used with ventilated patient</a:t>
            </a:r>
          </a:p>
          <a:p>
            <a:pPr lvl="1"/>
            <a:endParaRPr lang="en-US" altLang="en-US" b="1" dirty="0" smtClean="0"/>
          </a:p>
        </p:txBody>
      </p:sp>
      <p:sp>
        <p:nvSpPr>
          <p:cNvPr id="9220" name="Rectangle 6"/>
          <p:cNvSpPr>
            <a:spLocks noGrp="1" noRot="1" noChangeArrowheads="1"/>
          </p:cNvSpPr>
          <p:nvPr>
            <p:ph sz="half" idx="4294967295"/>
          </p:nvPr>
        </p:nvSpPr>
        <p:spPr bwMode="auto">
          <a:xfrm>
            <a:off x="6949972" y="1576583"/>
            <a:ext cx="3886200" cy="4351338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r>
              <a:rPr lang="en-US" altLang="en-US" sz="2400" b="1" dirty="0"/>
              <a:t>Fenestrated </a:t>
            </a:r>
          </a:p>
          <a:p>
            <a:pPr lvl="1"/>
            <a:r>
              <a:rPr lang="en-US" altLang="en-US" dirty="0"/>
              <a:t>A hole allows air to flow upward past the vocal folds</a:t>
            </a:r>
          </a:p>
          <a:p>
            <a:r>
              <a:rPr lang="en-US" altLang="en-US" sz="2400" b="1" dirty="0"/>
              <a:t>Non-fenestrated </a:t>
            </a:r>
          </a:p>
          <a:p>
            <a:pPr lvl="1"/>
            <a:r>
              <a:rPr lang="en-US" altLang="en-US" dirty="0"/>
              <a:t>Air does not flow </a:t>
            </a:r>
            <a:r>
              <a:rPr lang="en-US" altLang="en-US" dirty="0" smtClean="0"/>
              <a:t>upward</a:t>
            </a:r>
          </a:p>
          <a:p>
            <a:pPr marL="0" indent="0">
              <a:buNone/>
            </a:pPr>
            <a:r>
              <a:rPr lang="en-US" altLang="en-US" dirty="0" smtClean="0"/>
              <a:t>For pictures, see this website:</a:t>
            </a:r>
          </a:p>
          <a:p>
            <a:pPr marL="457200" lvl="1" indent="0">
              <a:buNone/>
            </a:pPr>
            <a:r>
              <a:rPr lang="en-US" altLang="en-US" dirty="0">
                <a:hlinkClick r:id="rId3"/>
              </a:rPr>
              <a:t>https://</a:t>
            </a:r>
            <a:r>
              <a:rPr lang="en-US" altLang="en-US" dirty="0" smtClean="0">
                <a:hlinkClick r:id="rId3"/>
              </a:rPr>
              <a:t>www.hopkinsmedicine.org/tracheostomy/about/types.html</a:t>
            </a:r>
            <a:endParaRPr lang="en-US" altLang="en-US" dirty="0" smtClean="0"/>
          </a:p>
          <a:p>
            <a:pPr marL="457200" lvl="1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71104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3600" dirty="0"/>
              <a:t>What are the different cuff types?</a:t>
            </a:r>
          </a:p>
        </p:txBody>
      </p:sp>
      <p:sp>
        <p:nvSpPr>
          <p:cNvPr id="10243" name="Rectangle 5"/>
          <p:cNvSpPr>
            <a:spLocks noGrp="1" noRot="1" noChangeArrowheads="1"/>
          </p:cNvSpPr>
          <p:nvPr>
            <p:ph sz="half" idx="4294967295"/>
          </p:nvPr>
        </p:nvSpPr>
        <p:spPr bwMode="auto">
          <a:xfrm>
            <a:off x="1326794" y="1759424"/>
            <a:ext cx="3886200" cy="4351338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3200" dirty="0" smtClean="0"/>
              <a:t>Foam cuff</a:t>
            </a:r>
          </a:p>
          <a:p>
            <a:pPr lvl="1"/>
            <a:r>
              <a:rPr lang="en-US" altLang="en-US" sz="2800" dirty="0" smtClean="0"/>
              <a:t>Tend to leak</a:t>
            </a:r>
          </a:p>
          <a:p>
            <a:pPr lvl="1"/>
            <a:r>
              <a:rPr lang="en-US" altLang="en-US" sz="2800" dirty="0" smtClean="0"/>
              <a:t>Can become rigid</a:t>
            </a:r>
          </a:p>
          <a:p>
            <a:pPr lvl="1"/>
            <a:r>
              <a:rPr lang="en-US" altLang="en-US" sz="2800" dirty="0" smtClean="0"/>
              <a:t>Cannot completely deflate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 smtClean="0"/>
          </a:p>
        </p:txBody>
      </p:sp>
      <p:sp>
        <p:nvSpPr>
          <p:cNvPr id="10244" name="Rectangle 6"/>
          <p:cNvSpPr>
            <a:spLocks noGrp="1" noRot="1" noChangeArrowheads="1"/>
          </p:cNvSpPr>
          <p:nvPr>
            <p:ph sz="half" idx="4294967295"/>
          </p:nvPr>
        </p:nvSpPr>
        <p:spPr bwMode="auto">
          <a:xfrm>
            <a:off x="7085557" y="1549430"/>
            <a:ext cx="3886200" cy="4351338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sz="3200" dirty="0" smtClean="0"/>
              <a:t>TTS (Tight to shaft)</a:t>
            </a:r>
          </a:p>
          <a:p>
            <a:pPr lvl="1"/>
            <a:r>
              <a:rPr lang="en-US" altLang="en-US" sz="2800" dirty="0" smtClean="0"/>
              <a:t>Air cuff</a:t>
            </a:r>
          </a:p>
          <a:p>
            <a:pPr lvl="1"/>
            <a:r>
              <a:rPr lang="en-US" altLang="en-US" sz="2800" dirty="0" smtClean="0"/>
              <a:t>Expand and deflate with size of </a:t>
            </a:r>
            <a:r>
              <a:rPr lang="en-US" altLang="en-US" sz="2800" dirty="0" err="1" smtClean="0"/>
              <a:t>trach</a:t>
            </a:r>
            <a:endParaRPr lang="en-US" altLang="en-US" sz="2800" dirty="0" smtClean="0"/>
          </a:p>
          <a:p>
            <a:pPr lvl="1"/>
            <a:r>
              <a:rPr lang="en-US" altLang="en-US" sz="2800" dirty="0" smtClean="0"/>
              <a:t>Can be filled with air or saline</a:t>
            </a:r>
          </a:p>
          <a:p>
            <a:pPr lvl="1"/>
            <a:r>
              <a:rPr lang="en-US" altLang="en-US" sz="2800" dirty="0" smtClean="0"/>
              <a:t>Flexible</a:t>
            </a:r>
          </a:p>
        </p:txBody>
      </p:sp>
    </p:spTree>
    <p:extLst>
      <p:ext uri="{BB962C8B-B14F-4D97-AF65-F5344CB8AC3E}">
        <p14:creationId xmlns:p14="http://schemas.microsoft.com/office/powerpoint/2010/main" val="2669039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3600" dirty="0"/>
              <a:t>What are different </a:t>
            </a:r>
            <a:r>
              <a:rPr lang="en-US" altLang="en-US" sz="3600" dirty="0" err="1"/>
              <a:t>trach</a:t>
            </a:r>
            <a:r>
              <a:rPr lang="en-US" altLang="en-US" sz="3600" dirty="0"/>
              <a:t> attachments?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 bwMode="auto">
          <a:xfrm>
            <a:off x="635000" y="1313939"/>
            <a:ext cx="7408333" cy="4811151"/>
          </a:xfrm>
        </p:spPr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r>
              <a:rPr lang="en-US" altLang="en-US" b="1" dirty="0" smtClean="0"/>
              <a:t>T-bar</a:t>
            </a:r>
          </a:p>
          <a:p>
            <a:pPr lvl="1"/>
            <a:r>
              <a:rPr lang="en-US" altLang="en-US" dirty="0"/>
              <a:t>A</a:t>
            </a:r>
            <a:r>
              <a:rPr lang="en-US" altLang="en-US" dirty="0" smtClean="0"/>
              <a:t>llows for in-line suctioning</a:t>
            </a:r>
          </a:p>
          <a:p>
            <a:r>
              <a:rPr lang="en-US" altLang="en-US" b="1" dirty="0" err="1" smtClean="0"/>
              <a:t>Trach</a:t>
            </a:r>
            <a:r>
              <a:rPr lang="en-US" altLang="en-US" b="1" dirty="0" smtClean="0"/>
              <a:t> collar </a:t>
            </a:r>
            <a:endParaRPr lang="en-US" altLang="en-US" b="1" dirty="0"/>
          </a:p>
          <a:p>
            <a:pPr lvl="1"/>
            <a:r>
              <a:rPr lang="en-US" altLang="en-US" dirty="0" smtClean="0"/>
              <a:t>Allows large amounts of oxygen </a:t>
            </a:r>
          </a:p>
          <a:p>
            <a:r>
              <a:rPr lang="en-US" altLang="en-US" b="1" dirty="0" smtClean="0"/>
              <a:t>HME </a:t>
            </a:r>
          </a:p>
          <a:p>
            <a:pPr lvl="1"/>
            <a:r>
              <a:rPr lang="en-US" altLang="en-US" dirty="0" smtClean="0"/>
              <a:t>Heat Moisture Exchange</a:t>
            </a:r>
          </a:p>
          <a:p>
            <a:r>
              <a:rPr lang="en-US" altLang="en-US" b="1" dirty="0" smtClean="0"/>
              <a:t>PMV (Passy-Muir Valve)</a:t>
            </a:r>
            <a:endParaRPr lang="en-US" altLang="en-US" b="1" dirty="0"/>
          </a:p>
          <a:p>
            <a:pPr lvl="1"/>
            <a:r>
              <a:rPr lang="en-US" altLang="en-US" dirty="0" smtClean="0"/>
              <a:t>One-way speaking valve</a:t>
            </a:r>
          </a:p>
          <a:p>
            <a:pPr marL="457200" lvl="1" indent="0">
              <a:buNone/>
            </a:pPr>
            <a:r>
              <a:rPr lang="en-US" altLang="en-US" dirty="0" smtClean="0"/>
              <a:t>See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www.passy-muir.com</a:t>
            </a:r>
            <a:endParaRPr lang="en-US" altLang="en-US" dirty="0" smtClean="0"/>
          </a:p>
          <a:p>
            <a:r>
              <a:rPr lang="en-US" altLang="en-US" b="1" dirty="0" smtClean="0"/>
              <a:t>Red cap</a:t>
            </a:r>
          </a:p>
          <a:p>
            <a:pPr lvl="1"/>
            <a:r>
              <a:rPr lang="en-US" altLang="en-US" dirty="0"/>
              <a:t>L</a:t>
            </a:r>
            <a:r>
              <a:rPr lang="en-US" altLang="en-US" dirty="0" smtClean="0"/>
              <a:t>ast step before </a:t>
            </a:r>
            <a:r>
              <a:rPr lang="en-US" altLang="en-US" dirty="0" err="1" smtClean="0"/>
              <a:t>decannulation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481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822" y="1777280"/>
            <a:ext cx="8029210" cy="3995861"/>
          </a:xfrm>
        </p:spPr>
        <p:txBody>
          <a:bodyPr>
            <a:normAutofit/>
          </a:bodyPr>
          <a:lstStyle/>
          <a:p>
            <a:r>
              <a:rPr lang="en-US" b="1" dirty="0" smtClean="0"/>
              <a:t>There are 3 stages of the swallowing process:</a:t>
            </a:r>
          </a:p>
          <a:p>
            <a:endParaRPr lang="en-US" dirty="0"/>
          </a:p>
          <a:p>
            <a:pPr lvl="1"/>
            <a:r>
              <a:rPr lang="en-US" dirty="0" smtClean="0"/>
              <a:t>Oral Prep/Oral Phase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Pharyngeal Phase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Esophageal Phase</a:t>
            </a:r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154" y="329335"/>
            <a:ext cx="10515600" cy="1325563"/>
          </a:xfrm>
        </p:spPr>
        <p:txBody>
          <a:bodyPr/>
          <a:lstStyle/>
          <a:p>
            <a:r>
              <a:rPr lang="en-US" dirty="0" smtClean="0"/>
              <a:t>Stages of Swallowing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550032" y="6109275"/>
            <a:ext cx="2203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Logemann</a:t>
            </a:r>
            <a:r>
              <a:rPr lang="en-US" dirty="0" smtClean="0"/>
              <a:t>, 1998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40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7908" y="328246"/>
            <a:ext cx="9144000" cy="1066800"/>
          </a:xfrm>
        </p:spPr>
        <p:txBody>
          <a:bodyPr/>
          <a:lstStyle/>
          <a:p>
            <a:r>
              <a:rPr lang="en-US" altLang="en-US" dirty="0" smtClean="0"/>
              <a:t> </a:t>
            </a:r>
            <a:r>
              <a:rPr lang="en-US" altLang="en-US" sz="3600" dirty="0"/>
              <a:t>What is a Passy-Muir Valve?</a:t>
            </a:r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idx="1"/>
          </p:nvPr>
        </p:nvSpPr>
        <p:spPr bwMode="auto">
          <a:xfrm>
            <a:off x="430082" y="1465729"/>
            <a:ext cx="10532992" cy="5715000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000" b="1" dirty="0"/>
              <a:t>One-way closed position speaking </a:t>
            </a:r>
            <a:r>
              <a:rPr lang="en-US" altLang="en-US" sz="2000" b="1" dirty="0" smtClean="0"/>
              <a:t>valve</a:t>
            </a:r>
            <a:endParaRPr lang="en-US" altLang="en-US" sz="2000" b="1" dirty="0"/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Closed position of the valve creates positive airway pressure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Restores a more “closed respiratory system”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Creates a protective column of air in the tracheostomy tube which helps secretion management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14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000" b="1" dirty="0"/>
              <a:t>No leak design </a:t>
            </a:r>
            <a:r>
              <a:rPr lang="en-US" altLang="en-US" sz="1200" b="1" dirty="0" smtClean="0"/>
              <a:t>                   </a:t>
            </a:r>
            <a:endParaRPr lang="en-US" altLang="en-US" sz="1200" b="1" dirty="0"/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Always in the closed position until the position inhales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Opens easily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Closes automatically at the end of the inspiratory cycle without air leak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8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000" b="1" dirty="0"/>
              <a:t>Small, lightweight and fits the universal 15 mm hub of any sized tracheostomy </a:t>
            </a:r>
            <a:r>
              <a:rPr lang="en-US" altLang="en-US" sz="2000" b="1" dirty="0" smtClean="0"/>
              <a:t>tube</a:t>
            </a:r>
            <a:endParaRPr lang="en-US" altLang="en-US" sz="1400" b="1" dirty="0"/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Meets ISO standard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Contains no latex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>
              <a:lnSpc>
                <a:spcPct val="80000"/>
              </a:lnSpc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31881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3431" y="3733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en-US" sz="3600" b="0" dirty="0">
                <a:latin typeface="+mn-lt"/>
              </a:rPr>
              <a:t>What are the clinical benefits of the Passy-Muir Valve?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sz="half" idx="4294967295"/>
          </p:nvPr>
        </p:nvSpPr>
        <p:spPr bwMode="auto">
          <a:xfrm>
            <a:off x="736243" y="1579537"/>
            <a:ext cx="3922713" cy="4191000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 dirty="0"/>
              <a:t>Communication</a:t>
            </a:r>
          </a:p>
          <a:p>
            <a:r>
              <a:rPr lang="en-US" altLang="en-US" sz="2400" dirty="0"/>
              <a:t>Improves Swallow</a:t>
            </a:r>
          </a:p>
          <a:p>
            <a:r>
              <a:rPr lang="en-US" altLang="en-US" sz="2400" dirty="0"/>
              <a:t>May Reduce Aspiration</a:t>
            </a:r>
          </a:p>
          <a:p>
            <a:r>
              <a:rPr lang="en-US" altLang="en-US" sz="2400" dirty="0"/>
              <a:t>Ventilator Application</a:t>
            </a:r>
          </a:p>
          <a:p>
            <a:r>
              <a:rPr lang="en-US" altLang="en-US" sz="2400" dirty="0"/>
              <a:t>Facilitates Secretion Management</a:t>
            </a:r>
          </a:p>
          <a:p>
            <a:r>
              <a:rPr lang="en-US" altLang="en-US" sz="2400" dirty="0"/>
              <a:t>Improves Oxygenation</a:t>
            </a:r>
          </a:p>
          <a:p>
            <a:r>
              <a:rPr lang="en-US" altLang="en-US" sz="2400" dirty="0"/>
              <a:t>Improves Olfaction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>
              <a:latin typeface="Georgia" panose="02040502050405020303" pitchFamily="18" charset="0"/>
            </a:endParaRPr>
          </a:p>
        </p:txBody>
      </p:sp>
      <p:sp>
        <p:nvSpPr>
          <p:cNvPr id="14340" name="Rectangle 4"/>
          <p:cNvSpPr>
            <a:spLocks noGrp="1" noRot="1" noChangeArrowheads="1"/>
          </p:cNvSpPr>
          <p:nvPr>
            <p:ph sz="half" idx="4294967295"/>
          </p:nvPr>
        </p:nvSpPr>
        <p:spPr bwMode="auto">
          <a:xfrm>
            <a:off x="5825515" y="1816127"/>
            <a:ext cx="3922712" cy="4191000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 dirty="0"/>
              <a:t>Expedites Weaning and </a:t>
            </a:r>
            <a:r>
              <a:rPr lang="en-US" altLang="en-US" sz="2400" dirty="0" err="1"/>
              <a:t>Decannulation</a:t>
            </a:r>
            <a:endParaRPr lang="en-US" altLang="en-US" sz="2400" dirty="0"/>
          </a:p>
          <a:p>
            <a:r>
              <a:rPr lang="en-US" altLang="en-US" sz="2400" dirty="0"/>
              <a:t>Restores Positive Airway Pressure</a:t>
            </a:r>
          </a:p>
          <a:p>
            <a:r>
              <a:rPr lang="en-US" altLang="en-US" sz="2400" dirty="0" err="1"/>
              <a:t>Interchangability</a:t>
            </a:r>
            <a:r>
              <a:rPr lang="en-US" altLang="en-US" sz="2400" dirty="0"/>
              <a:t> between vent and </a:t>
            </a:r>
            <a:r>
              <a:rPr lang="en-US" altLang="en-US" sz="2400" dirty="0" err="1"/>
              <a:t>trach</a:t>
            </a:r>
            <a:r>
              <a:rPr lang="en-US" altLang="en-US" sz="2400" dirty="0"/>
              <a:t> usage</a:t>
            </a:r>
          </a:p>
          <a:p>
            <a:r>
              <a:rPr lang="en-US" altLang="en-US" sz="2400" dirty="0"/>
              <a:t>Facilitates Infection Control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>
              <a:latin typeface="Georgia" panose="02040502050405020303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47690" y="5553641"/>
            <a:ext cx="3411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http://www.passy-muir.com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49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400297"/>
            <a:ext cx="10515600" cy="1325563"/>
          </a:xfrm>
        </p:spPr>
        <p:txBody>
          <a:bodyPr/>
          <a:lstStyle/>
          <a:p>
            <a:r>
              <a:rPr lang="en-US" altLang="en-US" sz="3600" dirty="0"/>
              <a:t>Who is a candidate for the Passy- Muir Valve?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dirty="0"/>
              <a:t>Ventilator Dependent patients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Neuromuscular Disease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Head trauma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Quadriplegia/Paraplegia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CVA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Chronic Pulmonary Disease</a:t>
            </a:r>
          </a:p>
          <a:p>
            <a:pPr>
              <a:lnSpc>
                <a:spcPct val="80000"/>
              </a:lnSpc>
            </a:pPr>
            <a:r>
              <a:rPr lang="en-US" altLang="en-US" dirty="0" err="1"/>
              <a:t>Bronchopulmonary</a:t>
            </a:r>
            <a:r>
              <a:rPr lang="en-US" altLang="en-US" dirty="0"/>
              <a:t> dysplasia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Sleep apnea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Mild tracheal/laryngeal stenosis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dirty="0"/>
          </a:p>
          <a:p>
            <a:pPr>
              <a:lnSpc>
                <a:spcPct val="80000"/>
              </a:lnSpc>
            </a:pPr>
            <a:endParaRPr lang="en-US" altLang="en-US" dirty="0">
              <a:latin typeface="Georgia" panose="02040502050405020303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21994" y="5640806"/>
            <a:ext cx="34860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http://www.passy-muir.com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562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4462" y="393700"/>
            <a:ext cx="10734292" cy="1431925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What are the contraindications of the </a:t>
            </a:r>
            <a:r>
              <a:rPr lang="en-US" altLang="en-US" sz="3600" dirty="0" smtClean="0"/>
              <a:t>Passy Muir </a:t>
            </a:r>
            <a:r>
              <a:rPr lang="en-US" altLang="en-US" sz="3600" dirty="0"/>
              <a:t>Valve?</a:t>
            </a:r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2400" dirty="0"/>
              <a:t>INFLATED cuff of the tracheostomy tube </a:t>
            </a:r>
          </a:p>
          <a:p>
            <a:pPr eaLnBrk="1" hangingPunct="1"/>
            <a:r>
              <a:rPr lang="en-US" altLang="en-US" sz="2400" dirty="0"/>
              <a:t>Foam-filled cuff</a:t>
            </a:r>
          </a:p>
          <a:p>
            <a:pPr eaLnBrk="1" hangingPunct="1"/>
            <a:r>
              <a:rPr lang="en-US" altLang="en-US" sz="2400" dirty="0"/>
              <a:t>Severe airway obstruction</a:t>
            </a:r>
          </a:p>
          <a:p>
            <a:pPr eaLnBrk="1" hangingPunct="1"/>
            <a:r>
              <a:rPr lang="en-US" altLang="en-US" sz="2400" dirty="0"/>
              <a:t>Unconscious or reduced cognition (debated)</a:t>
            </a:r>
          </a:p>
          <a:p>
            <a:pPr eaLnBrk="1" hangingPunct="1"/>
            <a:r>
              <a:rPr lang="en-US" altLang="en-US" sz="2400" dirty="0"/>
              <a:t>Unmanageable secretions</a:t>
            </a:r>
          </a:p>
          <a:p>
            <a:pPr eaLnBrk="1" hangingPunct="1"/>
            <a:r>
              <a:rPr lang="en-US" altLang="en-US" sz="2400" dirty="0"/>
              <a:t>Severe risk of aspiration</a:t>
            </a:r>
          </a:p>
          <a:p>
            <a:pPr eaLnBrk="1" hangingPunct="1"/>
            <a:r>
              <a:rPr lang="en-US" altLang="en-US" sz="2400" dirty="0"/>
              <a:t>Severely reduced lung elasticity</a:t>
            </a:r>
          </a:p>
          <a:p>
            <a:pPr eaLnBrk="1" hangingPunct="1"/>
            <a:r>
              <a:rPr lang="en-US" altLang="en-US" sz="2400" dirty="0" err="1"/>
              <a:t>Laryngectomee</a:t>
            </a:r>
            <a:endParaRPr lang="en-US" altLang="en-US" sz="2400" dirty="0"/>
          </a:p>
          <a:p>
            <a:pPr eaLnBrk="1" hangingPunct="1"/>
            <a:r>
              <a:rPr lang="en-US" altLang="en-US" sz="2400" dirty="0"/>
              <a:t>Bilateral vocal cord paralysis</a:t>
            </a:r>
          </a:p>
          <a:p>
            <a:pPr eaLnBrk="1" hangingPunct="1"/>
            <a:r>
              <a:rPr lang="en-US" altLang="en-US" sz="2400" dirty="0"/>
              <a:t>Do not use while patient is sleeping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41731" y="5391764"/>
            <a:ext cx="33615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http://www.passy-muir.com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146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dirty="0"/>
              <a:t>Types of Passy Muir Valve</a:t>
            </a:r>
          </a:p>
        </p:txBody>
      </p:sp>
      <p:sp>
        <p:nvSpPr>
          <p:cNvPr id="194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556846" y="1559169"/>
            <a:ext cx="8007350" cy="4572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400" dirty="0">
                <a:latin typeface="Georgia" panose="02040502050405020303" pitchFamily="18" charset="0"/>
              </a:rPr>
              <a:t>PMV 2001 </a:t>
            </a:r>
            <a:r>
              <a:rPr lang="en-US" altLang="en-US" sz="2400" dirty="0">
                <a:solidFill>
                  <a:srgbClr val="CC0099"/>
                </a:solidFill>
                <a:latin typeface="Georgia" panose="02040502050405020303" pitchFamily="18" charset="0"/>
              </a:rPr>
              <a:t>(Purple)</a:t>
            </a:r>
          </a:p>
          <a:p>
            <a:pPr lvl="1" eaLnBrk="1" hangingPunct="1">
              <a:buFontTx/>
              <a:buChar char="•"/>
            </a:pPr>
            <a:r>
              <a:rPr lang="en-US" altLang="en-US" sz="2000" dirty="0">
                <a:latin typeface="Georgia" panose="02040502050405020303" pitchFamily="18" charset="0"/>
              </a:rPr>
              <a:t>Lower resistance Tracheostomy and Ventilator Valve</a:t>
            </a:r>
          </a:p>
          <a:p>
            <a:pPr lvl="1" eaLnBrk="1" hangingPunct="1">
              <a:buFontTx/>
              <a:buChar char="•"/>
            </a:pPr>
            <a:r>
              <a:rPr lang="en-US" altLang="en-US" sz="2000" dirty="0">
                <a:latin typeface="Georgia" panose="02040502050405020303" pitchFamily="18" charset="0"/>
              </a:rPr>
              <a:t>Identical to PMV 2000 (clear) except color</a:t>
            </a:r>
          </a:p>
          <a:p>
            <a:pPr lvl="1" eaLnBrk="1" hangingPunct="1">
              <a:buFontTx/>
              <a:buChar char="•"/>
            </a:pPr>
            <a:r>
              <a:rPr lang="en-US" altLang="en-US" sz="2000" dirty="0">
                <a:latin typeface="Georgia" panose="02040502050405020303" pitchFamily="18" charset="0"/>
              </a:rPr>
              <a:t> Purple color is to facilitate staff awareness</a:t>
            </a:r>
            <a:endParaRPr lang="en-US" altLang="en-US" sz="2000" dirty="0">
              <a:solidFill>
                <a:srgbClr val="CC0099"/>
              </a:solidFill>
              <a:latin typeface="Georgia" panose="02040502050405020303" pitchFamily="18" charset="0"/>
            </a:endParaRPr>
          </a:p>
          <a:p>
            <a:pPr eaLnBrk="1" hangingPunct="1"/>
            <a:r>
              <a:rPr lang="en-US" altLang="en-US" sz="2400" dirty="0">
                <a:latin typeface="Georgia" panose="02040502050405020303" pitchFamily="18" charset="0"/>
              </a:rPr>
              <a:t>PMV 007</a:t>
            </a:r>
            <a:r>
              <a:rPr lang="en-US" altLang="en-US" sz="2400" dirty="0">
                <a:solidFill>
                  <a:srgbClr val="CC0099"/>
                </a:solidFill>
                <a:latin typeface="Georgia" panose="02040502050405020303" pitchFamily="18" charset="0"/>
              </a:rPr>
              <a:t> </a:t>
            </a:r>
            <a:r>
              <a:rPr lang="en-US" altLang="en-US" sz="2400" dirty="0">
                <a:solidFill>
                  <a:srgbClr val="00FFCC"/>
                </a:solidFill>
                <a:latin typeface="Georgia" panose="02040502050405020303" pitchFamily="18" charset="0"/>
              </a:rPr>
              <a:t>(Aqua)</a:t>
            </a:r>
          </a:p>
          <a:p>
            <a:pPr lvl="1" eaLnBrk="1" hangingPunct="1">
              <a:buFontTx/>
              <a:buChar char="•"/>
            </a:pPr>
            <a:r>
              <a:rPr lang="en-US" altLang="en-US" sz="2000" dirty="0">
                <a:latin typeface="Georgia" panose="02040502050405020303" pitchFamily="18" charset="0"/>
              </a:rPr>
              <a:t>Designed to fit inside adult disposable ventilator tubing</a:t>
            </a:r>
          </a:p>
          <a:p>
            <a:pPr lvl="1" eaLnBrk="1" hangingPunct="1">
              <a:buFontTx/>
              <a:buChar char="•"/>
            </a:pPr>
            <a:r>
              <a:rPr lang="en-US" altLang="en-US" sz="2000" dirty="0">
                <a:latin typeface="Georgia" panose="02040502050405020303" pitchFamily="18" charset="0"/>
              </a:rPr>
              <a:t>Adapter may be needed with some tubing</a:t>
            </a:r>
          </a:p>
          <a:p>
            <a:pPr lvl="1" eaLnBrk="1" hangingPunct="1">
              <a:buFontTx/>
              <a:buChar char="•"/>
            </a:pPr>
            <a:r>
              <a:rPr lang="en-US" altLang="en-US" sz="2000" dirty="0">
                <a:latin typeface="Georgia" panose="02040502050405020303" pitchFamily="18" charset="0"/>
              </a:rPr>
              <a:t>Can be used off the ventilator </a:t>
            </a:r>
          </a:p>
          <a:p>
            <a:pPr eaLnBrk="1" hangingPunct="1"/>
            <a:r>
              <a:rPr lang="en-US" altLang="en-US" sz="2400" dirty="0">
                <a:latin typeface="Georgia" panose="02040502050405020303" pitchFamily="18" charset="0"/>
              </a:rPr>
              <a:t>PMA 2000 (Clear)</a:t>
            </a:r>
          </a:p>
          <a:p>
            <a:pPr lvl="1" eaLnBrk="1" hangingPunct="1">
              <a:buFontTx/>
              <a:buChar char="•"/>
            </a:pPr>
            <a:r>
              <a:rPr lang="en-US" altLang="en-US" sz="2000" dirty="0">
                <a:latin typeface="Georgia" panose="02040502050405020303" pitchFamily="18" charset="0"/>
              </a:rPr>
              <a:t>O2 adapter that allows for easy inhalation flow supplemental oxygen and humidity through the lower resistance valve (purple)</a:t>
            </a:r>
          </a:p>
          <a:p>
            <a:pPr lvl="1" eaLnBrk="1" hangingPunct="1">
              <a:buFontTx/>
              <a:buChar char="•"/>
            </a:pPr>
            <a:r>
              <a:rPr lang="en-US" altLang="en-US" sz="2000" dirty="0">
                <a:latin typeface="Georgia" panose="02040502050405020303" pitchFamily="18" charset="0"/>
              </a:rPr>
              <a:t>Oxygen is delivered in front of the diaphragm of the PMV</a:t>
            </a:r>
          </a:p>
          <a:p>
            <a:pPr lvl="1" eaLnBrk="1" hangingPunct="1">
              <a:buFontTx/>
              <a:buNone/>
            </a:pPr>
            <a:endParaRPr lang="en-US" altLang="en-US" sz="2000" dirty="0">
              <a:latin typeface="Georgia" panose="02040502050405020303" pitchFamily="18" charset="0"/>
            </a:endParaRPr>
          </a:p>
          <a:p>
            <a:pPr eaLnBrk="1" hangingPunct="1"/>
            <a:endParaRPr lang="en-US" alt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6897491" y="6126438"/>
            <a:ext cx="38596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http://www.passy-muir.com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52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81354" y="410309"/>
            <a:ext cx="9144000" cy="1431925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Initial Placement of Passy-Muir Valve: </a:t>
            </a:r>
            <a:br>
              <a:rPr lang="en-US" altLang="en-US" sz="3600" dirty="0"/>
            </a:br>
            <a:r>
              <a:rPr lang="en-US" altLang="en-US" sz="3600" dirty="0"/>
              <a:t>Non-Ventilator Dependent Patients</a:t>
            </a: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61060" y="1577292"/>
            <a:ext cx="11242661" cy="5121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 dirty="0">
              <a:latin typeface="Georgia" panose="02040502050405020303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/>
              <a:t>Education</a:t>
            </a:r>
            <a:endParaRPr lang="en-US" altLang="en-US" sz="2000" dirty="0"/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Educate patient/caregiver before placement</a:t>
            </a:r>
          </a:p>
          <a:p>
            <a:pPr marL="301943" lvl="1" indent="0">
              <a:lnSpc>
                <a:spcPct val="80000"/>
              </a:lnSpc>
              <a:buNone/>
            </a:pPr>
            <a:endParaRPr lang="en-US" altLang="en-US" sz="20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/>
              <a:t>Patient Bedside Assessment</a:t>
            </a:r>
          </a:p>
          <a:p>
            <a:pPr lvl="2" eaLnBrk="1" hangingPunct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Assess patient</a:t>
            </a:r>
            <a:r>
              <a:rPr lang="ja-JP" altLang="en-US" dirty="0" smtClean="0"/>
              <a:t>’</a:t>
            </a:r>
            <a:r>
              <a:rPr lang="en-US" altLang="ja-JP" dirty="0" smtClean="0"/>
              <a:t>s baseline vital signs: Parameters per MD </a:t>
            </a:r>
          </a:p>
          <a:p>
            <a:pPr lvl="2" eaLnBrk="1" hangingPunct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Positioning</a:t>
            </a:r>
          </a:p>
          <a:p>
            <a:pPr lvl="2" eaLnBrk="1" hangingPunct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Suctioning</a:t>
            </a:r>
          </a:p>
          <a:p>
            <a:pPr lvl="2" eaLnBrk="1" hangingPunct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Cuff deflation</a:t>
            </a:r>
          </a:p>
          <a:p>
            <a:pPr lvl="2" eaLnBrk="1" hangingPunct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PMV attachment</a:t>
            </a:r>
          </a:p>
          <a:p>
            <a:pPr lvl="2" eaLnBrk="1" hangingPunct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Assess for adequate exhalation and phonation</a:t>
            </a:r>
          </a:p>
          <a:p>
            <a:pPr lvl="2" eaLnBrk="1" hangingPunct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Length of time patient can tolerate PMV placement</a:t>
            </a:r>
          </a:p>
          <a:p>
            <a:pPr lvl="2" eaLnBrk="1" hangingPunct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Remove PMV and re-inflate cuff if appropriate</a:t>
            </a:r>
          </a:p>
          <a:p>
            <a:pPr lvl="2" eaLnBrk="1" hangingPunct="1">
              <a:lnSpc>
                <a:spcPct val="80000"/>
              </a:lnSpc>
              <a:buFontTx/>
              <a:buChar char="•"/>
            </a:pPr>
            <a:r>
              <a:rPr lang="en-US" altLang="en-US" dirty="0" smtClean="0"/>
              <a:t>Educate patient/family/caregivers on usage/plan of care</a:t>
            </a:r>
          </a:p>
          <a:p>
            <a:pPr lvl="2" eaLnBrk="1" hangingPunct="1">
              <a:lnSpc>
                <a:spcPct val="80000"/>
              </a:lnSpc>
              <a:buFontTx/>
              <a:buChar char="•"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Tx/>
              <a:buChar char="•"/>
            </a:pPr>
            <a:endParaRPr lang="en-US" alt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93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98938" y="500062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What are the GOALS of mechanical ventilation?</a:t>
            </a:r>
          </a:p>
        </p:txBody>
      </p:sp>
      <p:sp>
        <p:nvSpPr>
          <p:cNvPr id="2253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98938" y="1942856"/>
            <a:ext cx="10515600" cy="435133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Relieve respiratory distress</a:t>
            </a:r>
          </a:p>
          <a:p>
            <a:pPr eaLnBrk="1" hangingPunct="1"/>
            <a:r>
              <a:rPr lang="en-US" altLang="en-US" dirty="0" smtClean="0"/>
              <a:t>Rest respiratory musculature</a:t>
            </a:r>
          </a:p>
          <a:p>
            <a:pPr eaLnBrk="1" hangingPunct="1"/>
            <a:r>
              <a:rPr lang="en-US" altLang="en-US" dirty="0" smtClean="0"/>
              <a:t>Decrease work of breathing</a:t>
            </a:r>
          </a:p>
          <a:p>
            <a:pPr eaLnBrk="1" hangingPunct="1"/>
            <a:r>
              <a:rPr lang="en-US" altLang="en-US" dirty="0" smtClean="0"/>
              <a:t>Improve ventilation</a:t>
            </a:r>
          </a:p>
          <a:p>
            <a:pPr eaLnBrk="1" hangingPunct="1"/>
            <a:r>
              <a:rPr lang="en-US" altLang="en-US" dirty="0" smtClean="0"/>
              <a:t>Improve oxygenation</a:t>
            </a:r>
          </a:p>
          <a:p>
            <a:pPr eaLnBrk="1" hangingPunct="1"/>
            <a:r>
              <a:rPr lang="en-US" altLang="en-US" dirty="0" smtClean="0"/>
              <a:t>Prevent or reverse atelectasis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506509" y="5924862"/>
            <a:ext cx="4892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Windhorst</a:t>
            </a:r>
            <a:r>
              <a:rPr lang="en-US" dirty="0" smtClean="0"/>
              <a:t>, C., </a:t>
            </a:r>
            <a:r>
              <a:rPr lang="en-US" dirty="0" err="1" smtClean="0"/>
              <a:t>Harth</a:t>
            </a:r>
            <a:r>
              <a:rPr lang="en-US" dirty="0" smtClean="0"/>
              <a:t>, R. &amp; Wagoner, C., 2009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24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Understanding Mechanical Ventilators</a:t>
            </a: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idx="1"/>
          </p:nvPr>
        </p:nvSpPr>
        <p:spPr bwMode="auto">
          <a:xfrm>
            <a:off x="838200" y="1468986"/>
            <a:ext cx="10802872" cy="4931815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sz="2200" b="1" dirty="0"/>
              <a:t>Breathing:</a:t>
            </a:r>
          </a:p>
          <a:p>
            <a:pPr lvl="1"/>
            <a:r>
              <a:rPr lang="en-US" altLang="en-US" dirty="0" smtClean="0"/>
              <a:t>The act of mechanical motion resulting in forces and a rate of change of displacement </a:t>
            </a:r>
          </a:p>
          <a:p>
            <a:pPr lvl="1"/>
            <a:r>
              <a:rPr lang="en-US" altLang="en-US" dirty="0" smtClean="0"/>
              <a:t>Diaphragm contracts-pressure changes-gas moves</a:t>
            </a:r>
          </a:p>
          <a:p>
            <a:r>
              <a:rPr lang="en-US" altLang="en-US" sz="2200" b="1" dirty="0"/>
              <a:t>Ventilation:</a:t>
            </a:r>
          </a:p>
          <a:p>
            <a:pPr lvl="1"/>
            <a:r>
              <a:rPr lang="en-US" altLang="en-US" dirty="0" smtClean="0"/>
              <a:t>The movement of gas to and from the lungs </a:t>
            </a:r>
          </a:p>
          <a:p>
            <a:r>
              <a:rPr lang="en-US" altLang="en-US" sz="2200" b="1" dirty="0"/>
              <a:t>Respiration: gas exchange</a:t>
            </a:r>
          </a:p>
          <a:p>
            <a:pPr lvl="1"/>
            <a:r>
              <a:rPr lang="en-US" altLang="en-US" dirty="0" smtClean="0"/>
              <a:t>3 levels of gas exchange- external, internal and cellular</a:t>
            </a:r>
            <a:endParaRPr lang="en-US" altLang="en-US" dirty="0"/>
          </a:p>
          <a:p>
            <a:pPr lvl="1"/>
            <a:r>
              <a:rPr lang="en-US" altLang="en-US" dirty="0" smtClean="0"/>
              <a:t>You must breathe-ventilate-respire</a:t>
            </a:r>
          </a:p>
          <a:p>
            <a:pPr lvl="1"/>
            <a:r>
              <a:rPr lang="en-US" altLang="en-US" dirty="0" smtClean="0"/>
              <a:t>There must be pressures present to exchange gas</a:t>
            </a:r>
          </a:p>
          <a:p>
            <a:pPr lvl="1"/>
            <a:r>
              <a:rPr lang="en-US" altLang="en-US" dirty="0"/>
              <a:t>E</a:t>
            </a:r>
            <a:r>
              <a:rPr lang="en-US" altLang="en-US" dirty="0" smtClean="0"/>
              <a:t>xhalation is passive (in most cases)</a:t>
            </a:r>
          </a:p>
          <a:p>
            <a:pPr lvl="2"/>
            <a:endParaRPr lang="en-US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611133" y="5815136"/>
            <a:ext cx="41086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http://www.passy-muir.com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803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Understanding Mechanical Ventilators: What is Respiratory Failure?</a:t>
            </a:r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idx="1"/>
          </p:nvPr>
        </p:nvSpPr>
        <p:spPr bwMode="auto">
          <a:xfrm>
            <a:off x="1159998" y="2274566"/>
            <a:ext cx="8271804" cy="3450696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en-US" sz="3600" dirty="0" smtClean="0"/>
              <a:t>Lung Failure: Gas exchange failure</a:t>
            </a:r>
          </a:p>
          <a:p>
            <a:pPr algn="ctr"/>
            <a:r>
              <a:rPr lang="en-US" altLang="en-US" sz="3600" dirty="0" smtClean="0"/>
              <a:t>Pump Failure: </a:t>
            </a:r>
            <a:r>
              <a:rPr lang="en-US" altLang="en-US" sz="3600" dirty="0" err="1" smtClean="0"/>
              <a:t>Ventilatory</a:t>
            </a:r>
            <a:r>
              <a:rPr lang="en-US" altLang="en-US" sz="3600" dirty="0" smtClean="0"/>
              <a:t> failure 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6265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/>
              <a:t>What are the variables that can be programmed on the ventilator?</a:t>
            </a:r>
          </a:p>
        </p:txBody>
      </p:sp>
      <p:sp>
        <p:nvSpPr>
          <p:cNvPr id="26627" name="Rectangle 3"/>
          <p:cNvSpPr>
            <a:spLocks noGrp="1" noRot="1" noChangeArrowheads="1"/>
          </p:cNvSpPr>
          <p:nvPr>
            <p:ph idx="1"/>
          </p:nvPr>
        </p:nvSpPr>
        <p:spPr bwMode="auto">
          <a:xfrm>
            <a:off x="672319" y="1913206"/>
            <a:ext cx="10757097" cy="4182794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3366FF"/>
                </a:solidFill>
              </a:rPr>
              <a:t>(</a:t>
            </a:r>
            <a:r>
              <a:rPr lang="en-US" altLang="en-US" i="1" dirty="0">
                <a:solidFill>
                  <a:srgbClr val="3366FF"/>
                </a:solidFill>
              </a:rPr>
              <a:t>For positive pressure ventilation- pushing the air in)</a:t>
            </a:r>
          </a:p>
          <a:p>
            <a:pPr algn="ctr">
              <a:buFont typeface="Wingdings" panose="05000000000000000000" pitchFamily="2" charset="2"/>
              <a:buNone/>
            </a:pPr>
            <a:endParaRPr lang="en-US" altLang="en-US" dirty="0">
              <a:solidFill>
                <a:srgbClr val="3366FF"/>
              </a:solidFill>
            </a:endParaRPr>
          </a:p>
          <a:p>
            <a:r>
              <a:rPr lang="en-US" altLang="en-US" dirty="0"/>
              <a:t>Volume</a:t>
            </a:r>
          </a:p>
          <a:p>
            <a:pPr lvl="1"/>
            <a:r>
              <a:rPr lang="en-US" altLang="en-US" sz="2600" dirty="0"/>
              <a:t>Guarantees delivery of a minimum preset volume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  <a:p>
            <a:r>
              <a:rPr lang="en-US" altLang="en-US" dirty="0"/>
              <a:t>Pressure</a:t>
            </a:r>
          </a:p>
          <a:p>
            <a:pPr lvl="1"/>
            <a:r>
              <a:rPr lang="en-US" altLang="en-US" sz="2600" dirty="0"/>
              <a:t>Gas flows until a preset pressure limit is reached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701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736894"/>
              </p:ext>
            </p:extLst>
          </p:nvPr>
        </p:nvGraphicFramePr>
        <p:xfrm>
          <a:off x="731391" y="2042420"/>
          <a:ext cx="8412609" cy="3450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Oral Prep Stage of Swallowing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616461" y="6015489"/>
            <a:ext cx="2203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Logemann</a:t>
            </a:r>
            <a:r>
              <a:rPr lang="en-US" dirty="0" smtClean="0"/>
              <a:t>, 1998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64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263769" y="482358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en-US" sz="3600" dirty="0"/>
              <a:t>What are the modes of ventilation?</a:t>
            </a:r>
          </a:p>
        </p:txBody>
      </p:sp>
      <p:sp>
        <p:nvSpPr>
          <p:cNvPr id="28675" name="Rectangle 3"/>
          <p:cNvSpPr>
            <a:spLocks noGrp="1" noRot="1" noChangeArrowheads="1"/>
          </p:cNvSpPr>
          <p:nvPr>
            <p:ph idx="1"/>
          </p:nvPr>
        </p:nvSpPr>
        <p:spPr bwMode="auto">
          <a:xfrm>
            <a:off x="438315" y="1568966"/>
            <a:ext cx="10866598" cy="4381573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b="1" dirty="0"/>
              <a:t>CMV- </a:t>
            </a:r>
            <a:r>
              <a:rPr lang="en-US" altLang="en-US" b="1" i="1" dirty="0"/>
              <a:t>Control Mode Ventilation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Ventilator is doing all the work for the </a:t>
            </a:r>
            <a:r>
              <a:rPr lang="en-US" altLang="en-US" dirty="0" err="1"/>
              <a:t>pt</a:t>
            </a:r>
            <a:endParaRPr lang="en-US" altLang="en-US" dirty="0"/>
          </a:p>
          <a:p>
            <a:pPr lvl="1">
              <a:lnSpc>
                <a:spcPct val="80000"/>
              </a:lnSpc>
            </a:pPr>
            <a:r>
              <a:rPr lang="en-US" altLang="en-US" dirty="0"/>
              <a:t>Full support- Ventilator is giving a set rate and set volume</a:t>
            </a:r>
          </a:p>
          <a:p>
            <a:pPr lvl="1">
              <a:lnSpc>
                <a:spcPct val="80000"/>
              </a:lnSpc>
            </a:pPr>
            <a:endParaRPr lang="en-US" altLang="en-US" b="1" i="1" dirty="0"/>
          </a:p>
          <a:p>
            <a:pPr>
              <a:lnSpc>
                <a:spcPct val="80000"/>
              </a:lnSpc>
            </a:pPr>
            <a:r>
              <a:rPr lang="en-US" altLang="en-US" b="1" dirty="0"/>
              <a:t>A/CMV- </a:t>
            </a:r>
            <a:r>
              <a:rPr lang="en-US" altLang="en-US" b="1" i="1" dirty="0"/>
              <a:t>Assist Control Mode Ventilation</a:t>
            </a:r>
            <a:endParaRPr lang="en-US" altLang="en-US" sz="1000" i="1" dirty="0"/>
          </a:p>
          <a:p>
            <a:pPr lvl="1">
              <a:lnSpc>
                <a:spcPct val="80000"/>
              </a:lnSpc>
            </a:pPr>
            <a:r>
              <a:rPr lang="en-US" altLang="en-US" dirty="0"/>
              <a:t>Ventilator delivers breaths with a set volume and rate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If patient initiates a breath over the set rate, the set tidal volume is given</a:t>
            </a:r>
          </a:p>
          <a:p>
            <a:pPr lvl="1">
              <a:lnSpc>
                <a:spcPct val="80000"/>
              </a:lnSpc>
            </a:pPr>
            <a:r>
              <a:rPr lang="en-US" altLang="en-US" i="1" dirty="0"/>
              <a:t>Volume Control or Pressure Control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171398" y="5603451"/>
            <a:ext cx="34736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RT For Decision Makers in Respiratory Care, 2007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475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240323" y="412020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en-US" sz="3600" dirty="0"/>
              <a:t>What are the modes of ventilation?</a:t>
            </a:r>
          </a:p>
        </p:txBody>
      </p:sp>
      <p:sp>
        <p:nvSpPr>
          <p:cNvPr id="29699" name="Rectangle 3"/>
          <p:cNvSpPr>
            <a:spLocks noGrp="1" noRot="1" noChangeArrowheads="1"/>
          </p:cNvSpPr>
          <p:nvPr>
            <p:ph idx="1"/>
          </p:nvPr>
        </p:nvSpPr>
        <p:spPr bwMode="auto">
          <a:xfrm>
            <a:off x="344529" y="1500554"/>
            <a:ext cx="7408333" cy="4156686"/>
          </a:xfrm>
        </p:spPr>
        <p:txBody>
          <a:bodyPr wrap="square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altLang="en-US" dirty="0" smtClean="0"/>
          </a:p>
          <a:p>
            <a:r>
              <a:rPr lang="en-US" altLang="en-US" b="1" dirty="0" smtClean="0"/>
              <a:t>SIMV</a:t>
            </a:r>
            <a:r>
              <a:rPr lang="en-US" altLang="en-US" dirty="0" smtClean="0"/>
              <a:t>- </a:t>
            </a:r>
            <a:r>
              <a:rPr lang="en-US" altLang="en-US" i="1" dirty="0" smtClean="0"/>
              <a:t>Synchronized Intermittent Mandatory Ventilation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i="1" dirty="0" smtClean="0"/>
          </a:p>
          <a:p>
            <a:pPr lvl="1"/>
            <a:r>
              <a:rPr lang="en-US" altLang="en-US" dirty="0"/>
              <a:t>Set rate and set tidal volume</a:t>
            </a:r>
          </a:p>
          <a:p>
            <a:pPr lvl="1"/>
            <a:r>
              <a:rPr lang="en-US" altLang="en-US" dirty="0"/>
              <a:t>Patient can initiate spontaneous breaths over the set rate</a:t>
            </a:r>
          </a:p>
          <a:p>
            <a:pPr lvl="1"/>
            <a:r>
              <a:rPr lang="en-US" altLang="en-US" dirty="0"/>
              <a:t>Spontaneous breaths are augmented with pressure support but not volume</a:t>
            </a:r>
          </a:p>
          <a:p>
            <a:pPr lvl="1"/>
            <a:r>
              <a:rPr lang="en-US" altLang="en-US" i="1" dirty="0"/>
              <a:t>Volume Control or Pressure Control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47690" y="5927205"/>
            <a:ext cx="36728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RT For Decision Makers in Respiratory Care, 2007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18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275493" y="447188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en-US" sz="3600" dirty="0"/>
              <a:t>What are the modes of ventilation?</a:t>
            </a:r>
          </a:p>
        </p:txBody>
      </p:sp>
      <p:sp>
        <p:nvSpPr>
          <p:cNvPr id="30723" name="Rectangle 3"/>
          <p:cNvSpPr>
            <a:spLocks noGrp="1" noRot="1" noChangeArrowheads="1"/>
          </p:cNvSpPr>
          <p:nvPr>
            <p:ph idx="1"/>
          </p:nvPr>
        </p:nvSpPr>
        <p:spPr bwMode="auto">
          <a:xfrm>
            <a:off x="426591" y="1582615"/>
            <a:ext cx="7408333" cy="4086348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b="1" dirty="0" smtClean="0"/>
          </a:p>
          <a:p>
            <a:r>
              <a:rPr lang="en-US" altLang="en-US" b="1" dirty="0" smtClean="0"/>
              <a:t>CPAP</a:t>
            </a:r>
            <a:r>
              <a:rPr lang="en-US" altLang="en-US" dirty="0" smtClean="0"/>
              <a:t>- </a:t>
            </a:r>
            <a:r>
              <a:rPr lang="en-US" altLang="en-US" i="1" dirty="0"/>
              <a:t>Continuous Positive Airway Pressure</a:t>
            </a:r>
          </a:p>
          <a:p>
            <a:pPr lvl="1"/>
            <a:r>
              <a:rPr lang="en-US" altLang="en-US" dirty="0" smtClean="0"/>
              <a:t>Weaning mode</a:t>
            </a:r>
          </a:p>
          <a:p>
            <a:pPr lvl="1"/>
            <a:r>
              <a:rPr lang="en-US" altLang="en-US" dirty="0" smtClean="0"/>
              <a:t>All breaths are spontaneous</a:t>
            </a:r>
          </a:p>
          <a:p>
            <a:pPr lvl="1"/>
            <a:r>
              <a:rPr lang="en-US" altLang="en-US" dirty="0" smtClean="0"/>
              <a:t>Patient sets own rate and own volume</a:t>
            </a:r>
          </a:p>
          <a:p>
            <a:pPr lvl="1"/>
            <a:r>
              <a:rPr lang="en-US" altLang="en-US" dirty="0" smtClean="0"/>
              <a:t>Pressure Support given on individual breaths (augments inspiratory phase of spontaneous breaths)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980671" y="5657671"/>
            <a:ext cx="25149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RT For Decision Makers in Respiratory Care, 2007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6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/>
              <a:t>What affect does the ventilator have on swallowing?</a:t>
            </a:r>
          </a:p>
        </p:txBody>
      </p:sp>
      <p:sp>
        <p:nvSpPr>
          <p:cNvPr id="32771" name="Rectangle 3"/>
          <p:cNvSpPr>
            <a:spLocks noGrp="1" noRot="1" noChangeArrowheads="1"/>
          </p:cNvSpPr>
          <p:nvPr>
            <p:ph idx="1"/>
          </p:nvPr>
        </p:nvSpPr>
        <p:spPr bwMode="auto">
          <a:xfrm>
            <a:off x="644769" y="1887415"/>
            <a:ext cx="8007350" cy="41910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Changes in timing of airway closure</a:t>
            </a:r>
          </a:p>
          <a:p>
            <a:r>
              <a:rPr lang="en-US" altLang="en-US" dirty="0" smtClean="0"/>
              <a:t>Uncoordinated pattern of swallowing and breathing</a:t>
            </a:r>
          </a:p>
          <a:p>
            <a:r>
              <a:rPr lang="en-US" altLang="en-US" dirty="0" smtClean="0"/>
              <a:t>Disruption of normal apneic interval</a:t>
            </a:r>
          </a:p>
          <a:p>
            <a:r>
              <a:rPr lang="en-US" altLang="en-US" dirty="0" smtClean="0"/>
              <a:t>Reduced respiratory defenses</a:t>
            </a:r>
          </a:p>
          <a:p>
            <a:r>
              <a:rPr lang="en-US" altLang="en-US" dirty="0" smtClean="0"/>
              <a:t>Reduced secretion and saliva management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00271" y="5566094"/>
            <a:ext cx="43949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www.asha.org</a:t>
            </a:r>
            <a:r>
              <a:rPr lang="en-US" dirty="0" smtClean="0"/>
              <a:t> SIG 13, Swallowing, </a:t>
            </a:r>
            <a:r>
              <a:rPr lang="en-US" i="1" dirty="0" smtClean="0"/>
              <a:t>Perspectives</a:t>
            </a:r>
            <a:r>
              <a:rPr lang="en-US" dirty="0" smtClean="0"/>
              <a:t>: Dysphagia in the </a:t>
            </a:r>
            <a:r>
              <a:rPr lang="en-US" dirty="0" err="1" smtClean="0"/>
              <a:t>Trach</a:t>
            </a:r>
            <a:r>
              <a:rPr lang="en-US" dirty="0" smtClean="0"/>
              <a:t> Population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217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03699" y="213515"/>
            <a:ext cx="10515600" cy="1325563"/>
          </a:xfrm>
        </p:spPr>
        <p:txBody>
          <a:bodyPr/>
          <a:lstStyle/>
          <a:p>
            <a:r>
              <a:rPr lang="en-US" altLang="en-US" sz="3200" dirty="0"/>
              <a:t>S</a:t>
            </a:r>
            <a:r>
              <a:rPr lang="en-US" altLang="en-US" sz="3200" dirty="0" smtClean="0"/>
              <a:t>wallow </a:t>
            </a:r>
            <a:r>
              <a:rPr lang="en-US" altLang="en-US" sz="3200" dirty="0"/>
              <a:t>evaluation of the </a:t>
            </a:r>
            <a:r>
              <a:rPr lang="en-US" altLang="en-US" sz="3200" dirty="0" smtClean="0"/>
              <a:t>trach </a:t>
            </a:r>
            <a:r>
              <a:rPr lang="en-US" altLang="en-US" sz="3200" dirty="0"/>
              <a:t>and vent patient</a:t>
            </a:r>
          </a:p>
        </p:txBody>
      </p:sp>
      <p:sp>
        <p:nvSpPr>
          <p:cNvPr id="33795" name="Rectangle 3"/>
          <p:cNvSpPr>
            <a:spLocks noGrp="1" noRot="1" noChangeArrowheads="1"/>
          </p:cNvSpPr>
          <p:nvPr>
            <p:ph idx="1"/>
          </p:nvPr>
        </p:nvSpPr>
        <p:spPr bwMode="auto">
          <a:xfrm>
            <a:off x="697523" y="1220307"/>
            <a:ext cx="10831496" cy="5375096"/>
          </a:xfrm>
        </p:spPr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 sz="1600" b="1" dirty="0"/>
              <a:t>Receive and verify MD order</a:t>
            </a:r>
          </a:p>
          <a:p>
            <a:pPr>
              <a:lnSpc>
                <a:spcPct val="80000"/>
              </a:lnSpc>
            </a:pPr>
            <a:r>
              <a:rPr lang="en-US" altLang="en-US" sz="1600" b="1" dirty="0"/>
              <a:t>Review chart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Diagnosis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When tracheostomy tube was placed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Is patient on vent, what is the setting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Does patient have a Passy-Muir valve</a:t>
            </a:r>
          </a:p>
          <a:p>
            <a:pPr>
              <a:lnSpc>
                <a:spcPct val="80000"/>
              </a:lnSpc>
            </a:pPr>
            <a:r>
              <a:rPr lang="en-US" altLang="en-US" sz="1600" b="1" dirty="0"/>
              <a:t>Consult with nurse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HOB restrictions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Can patient transport?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Is patient sedated?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Is patient weaning from vent?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Is patient agitated?</a:t>
            </a:r>
          </a:p>
          <a:p>
            <a:pPr>
              <a:lnSpc>
                <a:spcPct val="80000"/>
              </a:lnSpc>
            </a:pPr>
            <a:r>
              <a:rPr lang="en-US" altLang="en-US" sz="1600" b="1" dirty="0"/>
              <a:t>Consult with Respiratory Therapist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Vent settings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Is patient handling secretions?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Tracheostomy care</a:t>
            </a:r>
          </a:p>
          <a:p>
            <a:pPr>
              <a:lnSpc>
                <a:spcPct val="80000"/>
              </a:lnSpc>
            </a:pPr>
            <a:r>
              <a:rPr lang="en-US" altLang="en-US" sz="1600" b="1" dirty="0"/>
              <a:t>Subjective evaluation of patient</a:t>
            </a:r>
          </a:p>
          <a:p>
            <a:pPr>
              <a:lnSpc>
                <a:spcPct val="80000"/>
              </a:lnSpc>
            </a:pPr>
            <a:r>
              <a:rPr lang="en-US" altLang="en-US" sz="1600" b="1" dirty="0"/>
              <a:t>Determine appropriate objective swallow evaluation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Modified Barium Swallow Study and FEES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Bedside swallow evaluation (no longer the gold standard of care)</a:t>
            </a:r>
          </a:p>
          <a:p>
            <a:pPr lvl="1">
              <a:lnSpc>
                <a:spcPct val="80000"/>
              </a:lnSpc>
            </a:pPr>
            <a:endParaRPr lang="en-US" altLang="en-US" sz="1400" dirty="0"/>
          </a:p>
          <a:p>
            <a:pPr lvl="1">
              <a:lnSpc>
                <a:spcPct val="80000"/>
              </a:lnSpc>
            </a:pPr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89632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256" y="1690690"/>
            <a:ext cx="7408333" cy="3450696"/>
          </a:xfrm>
        </p:spPr>
        <p:txBody>
          <a:bodyPr>
            <a:normAutofit lnSpcReduction="10000"/>
          </a:bodyPr>
          <a:lstStyle/>
          <a:p>
            <a:r>
              <a:rPr lang="en-US" b="1" i="1" dirty="0" smtClean="0"/>
              <a:t>Remember patients with dysphagia and/or presence of </a:t>
            </a:r>
            <a:r>
              <a:rPr lang="en-US" b="1" i="1" dirty="0" err="1" smtClean="0"/>
              <a:t>trach</a:t>
            </a:r>
            <a:r>
              <a:rPr lang="en-US" b="1" i="1" dirty="0" smtClean="0"/>
              <a:t> or vent have decreased sensation and swallow reflex </a:t>
            </a:r>
          </a:p>
          <a:p>
            <a:r>
              <a:rPr lang="en-US" dirty="0" smtClean="0"/>
              <a:t>Recommend 2-3x daily</a:t>
            </a:r>
          </a:p>
          <a:p>
            <a:pPr lvl="1"/>
            <a:r>
              <a:rPr lang="en-US" dirty="0" smtClean="0"/>
              <a:t>Inadequate mouth care can lead to negative outcomes including illness and pneumonia</a:t>
            </a:r>
            <a:endParaRPr lang="en-US" dirty="0"/>
          </a:p>
          <a:p>
            <a:pPr lvl="1"/>
            <a:r>
              <a:rPr lang="en-US" dirty="0" smtClean="0"/>
              <a:t>Bacteria and germs in the mouth can be aspirated if left behind</a:t>
            </a:r>
          </a:p>
          <a:p>
            <a:r>
              <a:rPr lang="en-US" dirty="0" smtClean="0"/>
              <a:t>Use suction toothbrush if a patient is NPO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Oral Care Reminders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7424" y="5864944"/>
            <a:ext cx="3909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Nihon, S., </a:t>
            </a:r>
            <a:r>
              <a:rPr lang="en-US" dirty="0" err="1" smtClean="0"/>
              <a:t>Zasshi</a:t>
            </a:r>
            <a:r>
              <a:rPr lang="en-US" dirty="0" smtClean="0"/>
              <a:t>, R., 2013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3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323" y="280709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Ways To Enhance Your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68337" y="1606272"/>
            <a:ext cx="5150719" cy="4178808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r>
              <a:rPr lang="en-US" sz="8000" b="1" dirty="0"/>
              <a:t>Case Studies</a:t>
            </a:r>
          </a:p>
          <a:p>
            <a:pPr lvl="1"/>
            <a:r>
              <a:rPr lang="en-US" sz="8000" dirty="0"/>
              <a:t>Normal v. abnormal</a:t>
            </a:r>
          </a:p>
          <a:p>
            <a:pPr lvl="1"/>
            <a:r>
              <a:rPr lang="en-US" sz="8000" dirty="0"/>
              <a:t>Watch videos</a:t>
            </a:r>
          </a:p>
          <a:p>
            <a:pPr lvl="1"/>
            <a:r>
              <a:rPr lang="en-US" sz="8000" dirty="0"/>
              <a:t>Read reports and treatment plan</a:t>
            </a:r>
          </a:p>
          <a:p>
            <a:pPr marL="0" indent="0">
              <a:buNone/>
            </a:pPr>
            <a:endParaRPr lang="en-US" sz="8000" dirty="0"/>
          </a:p>
          <a:p>
            <a:r>
              <a:rPr lang="en-US" sz="8000" b="1" dirty="0"/>
              <a:t>Use ASHA to find current and up to date publications</a:t>
            </a:r>
          </a:p>
          <a:p>
            <a:pPr lvl="1"/>
            <a:r>
              <a:rPr lang="en-US" sz="8000" dirty="0"/>
              <a:t>www.asha.org</a:t>
            </a:r>
          </a:p>
          <a:p>
            <a:pPr lvl="1"/>
            <a:r>
              <a:rPr lang="en-US" sz="8000" dirty="0"/>
              <a:t>ASHAwire-online home for ASHA Journals, THE ASHA LEADER, and Perspectives series of publications, and the CREd library</a:t>
            </a:r>
          </a:p>
          <a:p>
            <a:pPr lvl="1"/>
            <a:r>
              <a:rPr lang="en-US" sz="8000" dirty="0"/>
              <a:t>CREd Library </a:t>
            </a:r>
            <a:r>
              <a:rPr lang="mr-IN" sz="8000" dirty="0"/>
              <a:t>–</a:t>
            </a:r>
            <a:r>
              <a:rPr lang="en-US" sz="8000" dirty="0"/>
              <a:t>connects emerging scientists with multimedia resources on critical topics in the field</a:t>
            </a:r>
          </a:p>
          <a:p>
            <a:pPr lvl="1"/>
            <a:endParaRPr lang="en-US" sz="4800" dirty="0"/>
          </a:p>
          <a:p>
            <a:pPr marL="914400" lvl="3" indent="0">
              <a:buNone/>
            </a:pPr>
            <a:endParaRPr lang="en-US" sz="4800" dirty="0"/>
          </a:p>
          <a:p>
            <a:pPr marL="627063" lvl="2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5519056" y="1390598"/>
            <a:ext cx="5723609" cy="4275416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r>
              <a:rPr lang="en-US" sz="8000" b="1" dirty="0"/>
              <a:t>Join a SIG-Special Interest Group</a:t>
            </a:r>
          </a:p>
          <a:p>
            <a:pPr lvl="1"/>
            <a:r>
              <a:rPr lang="en-US" sz="8000" dirty="0"/>
              <a:t>SIG 13: Dysphagia</a:t>
            </a:r>
          </a:p>
          <a:p>
            <a:pPr lvl="1"/>
            <a:r>
              <a:rPr lang="en-US" sz="8000" dirty="0"/>
              <a:t>Offers access to a list serve to post and respond to dysphagia related questions posted by SLPs across the continuum looking for support</a:t>
            </a:r>
          </a:p>
          <a:p>
            <a:pPr lvl="1"/>
            <a:r>
              <a:rPr lang="en-US" sz="8000" dirty="0"/>
              <a:t>Member based; Annual fee</a:t>
            </a:r>
          </a:p>
          <a:p>
            <a:pPr lvl="1"/>
            <a:endParaRPr lang="en-US" sz="8000" dirty="0"/>
          </a:p>
          <a:p>
            <a:r>
              <a:rPr lang="en-US" sz="8000" b="1" dirty="0"/>
              <a:t>Dysphagia Research Society</a:t>
            </a:r>
          </a:p>
          <a:p>
            <a:pPr lvl="1"/>
            <a:r>
              <a:rPr lang="en-US" sz="8000" dirty="0"/>
              <a:t>Purpose of the society is to enhance and encourage research pertinent to normal and disordered swallowing functions</a:t>
            </a:r>
          </a:p>
          <a:p>
            <a:pPr lvl="1"/>
            <a:r>
              <a:rPr lang="en-US" sz="8000" dirty="0"/>
              <a:t>Member based</a:t>
            </a:r>
          </a:p>
          <a:p>
            <a:pPr lvl="1"/>
            <a:r>
              <a:rPr lang="en-US" sz="8000" dirty="0"/>
              <a:t>Allows access to publications, resources</a:t>
            </a:r>
          </a:p>
          <a:p>
            <a:pPr marL="914400" lvl="3" indent="0">
              <a:buNone/>
            </a:pPr>
            <a:endParaRPr lang="en-US" sz="4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08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2122" y="1381668"/>
            <a:ext cx="9132082" cy="439583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5600" dirty="0"/>
          </a:p>
          <a:p>
            <a:r>
              <a:rPr lang="en-US" sz="8000" dirty="0" err="1"/>
              <a:t>Dikeman</a:t>
            </a:r>
            <a:r>
              <a:rPr lang="en-US" sz="8000" dirty="0"/>
              <a:t>, K. J. &amp; </a:t>
            </a:r>
            <a:r>
              <a:rPr lang="en-US" sz="8000" dirty="0" err="1"/>
              <a:t>Kazandjian</a:t>
            </a:r>
            <a:r>
              <a:rPr lang="en-US" sz="8000" dirty="0"/>
              <a:t>, M.S. (2002). Communication and Swallowing Management of </a:t>
            </a:r>
            <a:r>
              <a:rPr lang="en-US" sz="8000" dirty="0" err="1"/>
              <a:t>Tracheostomized</a:t>
            </a:r>
            <a:r>
              <a:rPr lang="en-US" sz="8000" dirty="0"/>
              <a:t> and Ventilator Dependent Adults, </a:t>
            </a:r>
            <a:r>
              <a:rPr lang="en-US" sz="8000" i="1" dirty="0"/>
              <a:t>Dysphagia Series 2</a:t>
            </a:r>
            <a:r>
              <a:rPr lang="en-US" sz="8000" i="1" baseline="30000" dirty="0"/>
              <a:t>nd</a:t>
            </a:r>
            <a:r>
              <a:rPr lang="en-US" sz="8000" i="1" dirty="0"/>
              <a:t> Edition. </a:t>
            </a:r>
          </a:p>
          <a:p>
            <a:r>
              <a:rPr lang="en-US" sz="8000" dirty="0" err="1"/>
              <a:t>Langmore</a:t>
            </a:r>
            <a:r>
              <a:rPr lang="en-US" sz="8000" dirty="0"/>
              <a:t>, S. (2000). Endoscopic Evaluation and Treatment of Swallowing Disorders   </a:t>
            </a:r>
          </a:p>
          <a:p>
            <a:r>
              <a:rPr lang="en-US" sz="8000" dirty="0" err="1"/>
              <a:t>Langmore</a:t>
            </a:r>
            <a:r>
              <a:rPr lang="en-US" sz="8000" dirty="0"/>
              <a:t>, S., </a:t>
            </a:r>
            <a:r>
              <a:rPr lang="en-US" sz="8000" dirty="0" err="1"/>
              <a:t>Terpenning</a:t>
            </a:r>
            <a:r>
              <a:rPr lang="en-US" sz="8000" dirty="0"/>
              <a:t>, MS, </a:t>
            </a:r>
            <a:r>
              <a:rPr lang="en-US" sz="8000" dirty="0" err="1"/>
              <a:t>Schork</a:t>
            </a:r>
            <a:r>
              <a:rPr lang="en-US" sz="8000" dirty="0"/>
              <a:t>, A, Chen, Y, Murray, JT, </a:t>
            </a:r>
            <a:r>
              <a:rPr lang="en-US" sz="8000" dirty="0" err="1"/>
              <a:t>Lopatin</a:t>
            </a:r>
            <a:r>
              <a:rPr lang="en-US" sz="8000" dirty="0"/>
              <a:t>, D &amp; </a:t>
            </a:r>
            <a:r>
              <a:rPr lang="en-US" sz="8000" dirty="0" err="1"/>
              <a:t>Loesche</a:t>
            </a:r>
            <a:r>
              <a:rPr lang="en-US" sz="8000" dirty="0"/>
              <a:t>, WJ (1998). Predictors of aspiration pneumonia: how important is dysphagia? Dysphagia 13(2) 69-81</a:t>
            </a:r>
            <a:r>
              <a:rPr lang="en-US" sz="8000" dirty="0" smtClean="0"/>
              <a:t>.</a:t>
            </a:r>
          </a:p>
          <a:p>
            <a:r>
              <a:rPr lang="en-US" sz="8000" dirty="0" err="1"/>
              <a:t>Langmore</a:t>
            </a:r>
            <a:r>
              <a:rPr lang="en-US" sz="8000" dirty="0"/>
              <a:t>, S, Schatz, K, Olsen, N (1988). </a:t>
            </a:r>
            <a:r>
              <a:rPr lang="en-US" sz="8000" dirty="0" err="1"/>
              <a:t>Fiberoptic</a:t>
            </a:r>
            <a:r>
              <a:rPr lang="en-US" sz="8000" dirty="0"/>
              <a:t> endoscopic examination of swallow safety: A new procedure. Dysphagia 2(4), 216-219</a:t>
            </a:r>
            <a:r>
              <a:rPr lang="en-US" sz="8000" dirty="0" smtClean="0"/>
              <a:t>.</a:t>
            </a:r>
            <a:endParaRPr lang="en-US" sz="8000" dirty="0"/>
          </a:p>
          <a:p>
            <a:r>
              <a:rPr lang="en-US" sz="8000" dirty="0" err="1" smtClean="0"/>
              <a:t>Leder</a:t>
            </a:r>
            <a:r>
              <a:rPr lang="en-US" sz="8000" dirty="0" smtClean="0"/>
              <a:t> </a:t>
            </a:r>
            <a:r>
              <a:rPr lang="en-US" sz="8000" dirty="0"/>
              <a:t>SB, Sasaki CT, Burrell MI. </a:t>
            </a:r>
            <a:r>
              <a:rPr lang="en-US" sz="8000" dirty="0" err="1"/>
              <a:t>Fiberoptic</a:t>
            </a:r>
            <a:r>
              <a:rPr lang="en-US" sz="8000" dirty="0"/>
              <a:t> endoscopic evaluation of dysphagia to identify silent aspiration. Dysphagia. 1998;13:19–21</a:t>
            </a:r>
          </a:p>
          <a:p>
            <a:r>
              <a:rPr lang="en-US" sz="8000" dirty="0" err="1"/>
              <a:t>Leder</a:t>
            </a:r>
            <a:r>
              <a:rPr lang="en-US" sz="8000" dirty="0"/>
              <a:t>, S. B. (2015). Comparing Simultaneous Clinical Swallow Evaluations and Fiberoptic Endoscopic Evaluations of Swallowing: Findings and Consequences. </a:t>
            </a:r>
            <a:r>
              <a:rPr lang="en-US" sz="8000" i="1" dirty="0"/>
              <a:t>Perspect Swal Swal Dis (Dysph)</a:t>
            </a:r>
            <a:r>
              <a:rPr lang="en-US" sz="8000" dirty="0"/>
              <a:t>, 24(1), 12-17. doi: </a:t>
            </a:r>
            <a:r>
              <a:rPr lang="en-US" sz="8000" dirty="0" smtClean="0"/>
              <a:t>10.1044/sasd24.1.12</a:t>
            </a:r>
          </a:p>
          <a:p>
            <a:r>
              <a:rPr lang="en-US" sz="8000" dirty="0" err="1" smtClean="0"/>
              <a:t>Logemann</a:t>
            </a:r>
            <a:r>
              <a:rPr lang="en-US" sz="8000" dirty="0"/>
              <a:t>, J. </a:t>
            </a:r>
            <a:r>
              <a:rPr lang="en-US" sz="8000" dirty="0" smtClean="0"/>
              <a:t>(1998). Evaluation </a:t>
            </a:r>
            <a:r>
              <a:rPr lang="en-US" sz="8000" dirty="0"/>
              <a:t>and Treatment of Swallowing Disorders 2</a:t>
            </a:r>
            <a:r>
              <a:rPr lang="en-US" sz="8000" baseline="30000" dirty="0"/>
              <a:t>nd</a:t>
            </a:r>
            <a:r>
              <a:rPr lang="en-US" sz="8000" dirty="0"/>
              <a:t> Ed (pages 73-76)</a:t>
            </a:r>
          </a:p>
          <a:p>
            <a:endParaRPr lang="en-US" sz="4300" b="1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38400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7280"/>
            <a:ext cx="10515600" cy="4819683"/>
          </a:xfrm>
        </p:spPr>
        <p:txBody>
          <a:bodyPr>
            <a:normAutofit fontScale="70000" lnSpcReduction="20000"/>
          </a:bodyPr>
          <a:lstStyle/>
          <a:p>
            <a:r>
              <a:rPr lang="en-US" sz="3200" dirty="0"/>
              <a:t>Logsdon, Brenda. “Oral Care and Hygiene”. ASHA 2010. Retrieved from </a:t>
            </a:r>
            <a:r>
              <a:rPr lang="en-US" sz="3200" dirty="0" err="1"/>
              <a:t>ASHAwire</a:t>
            </a:r>
            <a:r>
              <a:rPr lang="en-US" sz="3200" dirty="0"/>
              <a:t> </a:t>
            </a:r>
            <a:r>
              <a:rPr lang="en-US" sz="3200" dirty="0" err="1"/>
              <a:t>Sepetmeber</a:t>
            </a:r>
            <a:r>
              <a:rPr lang="en-US" sz="3200" dirty="0"/>
              <a:t> 2017.</a:t>
            </a:r>
          </a:p>
          <a:p>
            <a:r>
              <a:rPr lang="en-US" sz="3200" dirty="0" smtClean="0"/>
              <a:t>Martin</a:t>
            </a:r>
            <a:r>
              <a:rPr lang="en-US" sz="3200" dirty="0"/>
              <a:t>-Harris, B, </a:t>
            </a:r>
            <a:r>
              <a:rPr lang="en-US" sz="3200" dirty="0" err="1"/>
              <a:t>Logemann</a:t>
            </a:r>
            <a:r>
              <a:rPr lang="en-US" sz="3200" dirty="0"/>
              <a:t>, JA, McMahon, S, Schleicher, M, </a:t>
            </a:r>
            <a:r>
              <a:rPr lang="en-US" sz="3200" dirty="0" err="1"/>
              <a:t>Sandidge</a:t>
            </a:r>
            <a:r>
              <a:rPr lang="en-US" sz="3200" dirty="0"/>
              <a:t>, J (2000). Clinical utility of the modified barium swallow Dysphagia 15(3) 136-141</a:t>
            </a:r>
            <a:r>
              <a:rPr lang="en-US" sz="3200" dirty="0" smtClean="0"/>
              <a:t>.</a:t>
            </a:r>
            <a:endParaRPr lang="en-US" sz="3200" dirty="0"/>
          </a:p>
          <a:p>
            <a:r>
              <a:rPr lang="en-US" sz="3200" dirty="0" smtClean="0"/>
              <a:t>Martin</a:t>
            </a:r>
            <a:r>
              <a:rPr lang="en-US" sz="3200" dirty="0"/>
              <a:t>-Harris, B. M., Brodsky, M. B., Michel, Y., Castell, D. O., Schleicher, M., </a:t>
            </a:r>
            <a:r>
              <a:rPr lang="en-US" sz="3200" dirty="0" err="1"/>
              <a:t>Sandidge</a:t>
            </a:r>
            <a:r>
              <a:rPr lang="en-US" sz="3200" dirty="0"/>
              <a:t>, J., … et al.(2008). MBS measurement tool for swallow impairment—</a:t>
            </a:r>
            <a:r>
              <a:rPr lang="en-US" sz="3200" dirty="0" err="1"/>
              <a:t>MBSImP</a:t>
            </a:r>
            <a:r>
              <a:rPr lang="en-US" sz="3200" dirty="0"/>
              <a:t>: Establishing a standard. </a:t>
            </a:r>
            <a:r>
              <a:rPr lang="en-US" sz="3200" i="1" dirty="0"/>
              <a:t>Dysphagia</a:t>
            </a:r>
            <a:r>
              <a:rPr lang="en-US" sz="3200" dirty="0"/>
              <a:t>, </a:t>
            </a:r>
            <a:r>
              <a:rPr lang="en-US" sz="3200" i="1" dirty="0"/>
              <a:t>23</a:t>
            </a:r>
            <a:r>
              <a:rPr lang="en-US" sz="3200" dirty="0"/>
              <a:t>, 392–405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Masiongale</a:t>
            </a:r>
            <a:r>
              <a:rPr lang="en-US" sz="3200" dirty="0"/>
              <a:t>, </a:t>
            </a:r>
            <a:r>
              <a:rPr lang="en-US" sz="3200" dirty="0" err="1"/>
              <a:t>Tedd</a:t>
            </a:r>
            <a:r>
              <a:rPr lang="en-US" sz="3200" dirty="0"/>
              <a:t> and Lorry Lewis. “PMV on or Off with Swallowing: Does it Make a Difference” ASHA, 2010. Retrieved from </a:t>
            </a:r>
            <a:r>
              <a:rPr lang="en-US" sz="3200" dirty="0" err="1"/>
              <a:t>ASHAwire</a:t>
            </a:r>
            <a:r>
              <a:rPr lang="en-US" sz="3200" dirty="0"/>
              <a:t> September 2017</a:t>
            </a:r>
          </a:p>
          <a:p>
            <a:r>
              <a:rPr lang="en-US" sz="3200" dirty="0" smtClean="0"/>
              <a:t>Murray </a:t>
            </a:r>
            <a:r>
              <a:rPr lang="en-US" sz="3200" dirty="0"/>
              <a:t>J. (ed.) (1999a) The clinical swallowing examination. In Manual of Dysphagia Assessment in Adults, Singular, San Diego, CA, pp. 37–112.</a:t>
            </a:r>
          </a:p>
          <a:p>
            <a:r>
              <a:rPr lang="en-US" sz="3200" dirty="0" err="1"/>
              <a:t>Suiter</a:t>
            </a:r>
            <a:r>
              <a:rPr lang="en-US" sz="3200" dirty="0"/>
              <a:t>, “Dysphagia Screening and Clinical Swallow Evaluations”. ASHA Presentation, 2012. Retrieved from </a:t>
            </a:r>
            <a:r>
              <a:rPr lang="en-US" sz="3200" dirty="0" err="1"/>
              <a:t>ASHAwire</a:t>
            </a:r>
            <a:r>
              <a:rPr lang="en-US" sz="3200" dirty="0"/>
              <a:t> September </a:t>
            </a:r>
            <a:r>
              <a:rPr lang="en-US" sz="3200" dirty="0" smtClean="0"/>
              <a:t>2017</a:t>
            </a:r>
          </a:p>
          <a:p>
            <a:r>
              <a:rPr lang="en-US" sz="3200" dirty="0" smtClean="0"/>
              <a:t>"</a:t>
            </a:r>
            <a:r>
              <a:rPr lang="en-US" sz="3200" dirty="0"/>
              <a:t>Swallowing Disorders (Dysphagia) in Adults" </a:t>
            </a:r>
            <a:r>
              <a:rPr lang="en-US" sz="3200" dirty="0" err="1"/>
              <a:t>www.asha.org</a:t>
            </a:r>
            <a:r>
              <a:rPr lang="en-US" sz="3200" dirty="0"/>
              <a:t>. Retrieved from </a:t>
            </a:r>
            <a:r>
              <a:rPr lang="en-US" sz="3200" dirty="0" err="1"/>
              <a:t>ASHAwire</a:t>
            </a:r>
            <a:r>
              <a:rPr lang="en-US" sz="3200" dirty="0"/>
              <a:t> September 2017 </a:t>
            </a:r>
            <a:endParaRPr lang="en-US" sz="3200" dirty="0" smtClean="0"/>
          </a:p>
          <a:p>
            <a:r>
              <a:rPr lang="en-US" sz="3200" dirty="0">
                <a:hlinkClick r:id="rId2"/>
              </a:rPr>
              <a:t>www.asha.org</a:t>
            </a:r>
            <a:r>
              <a:rPr lang="en-US" sz="3200" dirty="0"/>
              <a:t>, Dysphagia Evidence Map </a:t>
            </a:r>
          </a:p>
          <a:p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88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2478131"/>
              </p:ext>
            </p:extLst>
          </p:nvPr>
        </p:nvGraphicFramePr>
        <p:xfrm>
          <a:off x="838200" y="2089313"/>
          <a:ext cx="4991100" cy="3135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Oral Stage of Swallowing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66891" y="6015490"/>
            <a:ext cx="2203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Logemann</a:t>
            </a:r>
            <a:r>
              <a:rPr lang="en-US" dirty="0" smtClean="0"/>
              <a:t>, 1998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829300" y="2645229"/>
            <a:ext cx="3086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pictures, see the website:</a:t>
            </a:r>
          </a:p>
          <a:p>
            <a:r>
              <a:rPr lang="en-US" dirty="0">
                <a:hlinkClick r:id="rId8"/>
              </a:rPr>
              <a:t>https://www.ncbi.nlm.nih.gov/pmc/articles/PMC2597750</a:t>
            </a:r>
            <a:r>
              <a:rPr lang="en-US" dirty="0" smtClean="0">
                <a:hlinkClick r:id="rId8"/>
              </a:rPr>
              <a:t>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0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5529668"/>
              </p:ext>
            </p:extLst>
          </p:nvPr>
        </p:nvGraphicFramePr>
        <p:xfrm>
          <a:off x="1439802" y="1585176"/>
          <a:ext cx="7724200" cy="4819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154" y="388573"/>
            <a:ext cx="10515600" cy="1325563"/>
          </a:xfrm>
        </p:spPr>
        <p:txBody>
          <a:bodyPr/>
          <a:lstStyle/>
          <a:p>
            <a:r>
              <a:rPr lang="en-US" dirty="0" smtClean="0"/>
              <a:t>Pharyngeal Phase of Swallowing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59410" y="6034941"/>
            <a:ext cx="2203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Logemann</a:t>
            </a:r>
            <a:r>
              <a:rPr lang="en-US" dirty="0" smtClean="0"/>
              <a:t>, 1998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0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4998509"/>
              </p:ext>
            </p:extLst>
          </p:nvPr>
        </p:nvGraphicFramePr>
        <p:xfrm>
          <a:off x="838200" y="2241714"/>
          <a:ext cx="7408333" cy="3450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6877" y="400296"/>
            <a:ext cx="10515600" cy="1325563"/>
          </a:xfrm>
        </p:spPr>
        <p:txBody>
          <a:bodyPr/>
          <a:lstStyle/>
          <a:p>
            <a:r>
              <a:rPr lang="en-US" dirty="0" smtClean="0"/>
              <a:t>Esophageal Phase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46830" y="6062382"/>
            <a:ext cx="2203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Logemann</a:t>
            </a:r>
            <a:r>
              <a:rPr lang="en-US" dirty="0" smtClean="0"/>
              <a:t>, 1998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Dysphagia-Related </a:t>
            </a:r>
            <a:r>
              <a:rPr lang="en-US" dirty="0" smtClean="0"/>
              <a:t>Terms to Know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18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</TotalTime>
  <Words>4463</Words>
  <Application>Microsoft Office PowerPoint</Application>
  <PresentationFormat>Widescreen</PresentationFormat>
  <Paragraphs>649</Paragraphs>
  <Slides>58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7" baseType="lpstr">
      <vt:lpstr>MS PGothic</vt:lpstr>
      <vt:lpstr>游ゴシック</vt:lpstr>
      <vt:lpstr>Arial</vt:lpstr>
      <vt:lpstr>Calibri</vt:lpstr>
      <vt:lpstr>Calibri Light</vt:lpstr>
      <vt:lpstr>Georgia</vt:lpstr>
      <vt:lpstr>Mangal</vt:lpstr>
      <vt:lpstr>Wingdings</vt:lpstr>
      <vt:lpstr>1_Office Theme</vt:lpstr>
      <vt:lpstr>Dysphagia, Trach, and Vent  Care:  A General Guide for Evaluation and Treatment</vt:lpstr>
      <vt:lpstr>Objectives</vt:lpstr>
      <vt:lpstr>Dysphagia</vt:lpstr>
      <vt:lpstr>Stages of Swallowing</vt:lpstr>
      <vt:lpstr>Oral Prep Stage of Swallowing</vt:lpstr>
      <vt:lpstr>Oral Stage of Swallowing</vt:lpstr>
      <vt:lpstr>Pharyngeal Phase of Swallowing</vt:lpstr>
      <vt:lpstr>Esophageal Phase</vt:lpstr>
      <vt:lpstr>Dysphagia-Related Terms to Know</vt:lpstr>
      <vt:lpstr>Aspiration</vt:lpstr>
      <vt:lpstr>Overt Signs of Aspiration</vt:lpstr>
      <vt:lpstr>Diagnoses of Patients Who May Exhibit Dysphagia</vt:lpstr>
      <vt:lpstr>How To Begin Your Evaluation</vt:lpstr>
      <vt:lpstr>How to begin your Evaluation</vt:lpstr>
      <vt:lpstr>Non-Instrumental Tests</vt:lpstr>
      <vt:lpstr>Clinical Swallow Evaluation could include but is not limited to the following: </vt:lpstr>
      <vt:lpstr>Predictors of Dysphagia in a Clinical Swallow Evaluation</vt:lpstr>
      <vt:lpstr>Decision Making: Why Screen Before an Instrumental Measure?</vt:lpstr>
      <vt:lpstr>Instrumental Swallow Measures</vt:lpstr>
      <vt:lpstr>MBS vs. FEES </vt:lpstr>
      <vt:lpstr>What Will an Instrumental Test Tell Us?</vt:lpstr>
      <vt:lpstr>What Will an Instrumental Test Tell Us?</vt:lpstr>
      <vt:lpstr>Putting the Pieces Together: Developing a Treatment Plan</vt:lpstr>
      <vt:lpstr>Treatment Planning:  Considerations</vt:lpstr>
      <vt:lpstr>Treatment Planning: Considerations</vt:lpstr>
      <vt:lpstr>Treatment Planning: Compensatory Strategies</vt:lpstr>
      <vt:lpstr>Treatment Planning: EBP Dysphagia Treatment Modalities</vt:lpstr>
      <vt:lpstr>Treatment Planning: EBP Dysphagia Treatment Modalities</vt:lpstr>
      <vt:lpstr>Treatment Planning: EBP Dysphagia Treatment Modalities</vt:lpstr>
      <vt:lpstr>Treatment Planning: Dysphagia Goals</vt:lpstr>
      <vt:lpstr>Treatment Planning: Dysphagia Goal Examples</vt:lpstr>
      <vt:lpstr>Rationale for Repeat MBS/FEES</vt:lpstr>
      <vt:lpstr>Anatomy of Upper Airway</vt:lpstr>
      <vt:lpstr>Competencies for Trach &amp; Vent </vt:lpstr>
      <vt:lpstr>Rationale for performing a tracheostomy</vt:lpstr>
      <vt:lpstr>What are the parts of a trach?</vt:lpstr>
      <vt:lpstr>What are different trach tubes?</vt:lpstr>
      <vt:lpstr>What are the different cuff types?</vt:lpstr>
      <vt:lpstr>What are different trach attachments?</vt:lpstr>
      <vt:lpstr> What is a Passy-Muir Valve?</vt:lpstr>
      <vt:lpstr>What are the clinical benefits of the Passy-Muir Valve?</vt:lpstr>
      <vt:lpstr>Who is a candidate for the Passy- Muir Valve?</vt:lpstr>
      <vt:lpstr>What are the contraindications of the Passy Muir Valve?</vt:lpstr>
      <vt:lpstr>Types of Passy Muir Valve</vt:lpstr>
      <vt:lpstr>Initial Placement of Passy-Muir Valve:  Non-Ventilator Dependent Patients</vt:lpstr>
      <vt:lpstr>What are the GOALS of mechanical ventilation?</vt:lpstr>
      <vt:lpstr>Understanding Mechanical Ventilators</vt:lpstr>
      <vt:lpstr>Understanding Mechanical Ventilators: What is Respiratory Failure?</vt:lpstr>
      <vt:lpstr>What are the variables that can be programmed on the ventilator?</vt:lpstr>
      <vt:lpstr>What are the modes of ventilation?</vt:lpstr>
      <vt:lpstr>What are the modes of ventilation?</vt:lpstr>
      <vt:lpstr>What are the modes of ventilation?</vt:lpstr>
      <vt:lpstr>What affect does the ventilator have on swallowing?</vt:lpstr>
      <vt:lpstr>Swallow evaluation of the trach and vent patient</vt:lpstr>
      <vt:lpstr>Oral Care Reminders</vt:lpstr>
      <vt:lpstr>Ways To Enhance Your Knowledge</vt:lpstr>
      <vt:lpstr>References</vt:lpstr>
      <vt:lpstr>References </vt:lpstr>
    </vt:vector>
  </TitlesOfParts>
  <Company>SmithBucklin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Curtis, Cameron</dc:creator>
  <cp:lastModifiedBy>Hahn, Eunice</cp:lastModifiedBy>
  <cp:revision>31</cp:revision>
  <dcterms:created xsi:type="dcterms:W3CDTF">2017-09-28T15:52:48Z</dcterms:created>
  <dcterms:modified xsi:type="dcterms:W3CDTF">2019-10-07T20:10:03Z</dcterms:modified>
</cp:coreProperties>
</file>