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1.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sldIdLst>
    <p:sldId id="258" r:id="rId2"/>
    <p:sldId id="283"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57"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81" autoAdjust="0"/>
    <p:restoredTop sz="94660"/>
  </p:normalViewPr>
  <p:slideViewPr>
    <p:cSldViewPr snapToGrid="0">
      <p:cViewPr varScale="1">
        <p:scale>
          <a:sx n="115" d="100"/>
          <a:sy n="115" d="100"/>
        </p:scale>
        <p:origin x="450" y="108"/>
      </p:cViewPr>
      <p:guideLst>
        <p:guide orient="horz" pos="2160"/>
        <p:guide pos="3840"/>
      </p:guideLst>
    </p:cSldViewPr>
  </p:slideViewPr>
  <p:notesTextViewPr>
    <p:cViewPr>
      <p:scale>
        <a:sx n="1" d="1"/>
        <a:sy n="1" d="1"/>
      </p:scale>
      <p:origin x="0" y="0"/>
    </p:cViewPr>
  </p:notesTextViewPr>
  <p:notesViewPr>
    <p:cSldViewPr snapToGrid="0">
      <p:cViewPr varScale="1">
        <p:scale>
          <a:sx n="105" d="100"/>
          <a:sy n="105" d="100"/>
        </p:scale>
        <p:origin x="-3438"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135F6FB-17F6-49E2-8CD0-9C378A89EA09}" type="doc">
      <dgm:prSet loTypeId="urn:microsoft.com/office/officeart/2005/8/layout/vList2" loCatId="list" qsTypeId="urn:microsoft.com/office/officeart/2005/8/quickstyle/simple5" qsCatId="simple" csTypeId="urn:microsoft.com/office/officeart/2005/8/colors/accent1_2" csCatId="accent1" phldr="1"/>
      <dgm:spPr/>
      <dgm:t>
        <a:bodyPr/>
        <a:lstStyle/>
        <a:p>
          <a:endParaRPr lang="en-US"/>
        </a:p>
      </dgm:t>
    </dgm:pt>
    <dgm:pt modelId="{54809A0E-6A19-42FC-BFD7-8144102CA08A}">
      <dgm:prSet/>
      <dgm:spPr/>
      <dgm:t>
        <a:bodyPr/>
        <a:lstStyle/>
        <a:p>
          <a:pPr algn="ctr" rtl="0"/>
          <a:r>
            <a:rPr lang="en-US" dirty="0" smtClean="0"/>
            <a:t>Established by legislators or appointed administrative bodies</a:t>
          </a:r>
          <a:endParaRPr lang="en-US" dirty="0"/>
        </a:p>
      </dgm:t>
    </dgm:pt>
    <dgm:pt modelId="{867BB8FF-F758-4F2A-91C2-7984E63F8E95}" type="parTrans" cxnId="{05707472-92E9-4AF4-84BB-55281269E083}">
      <dgm:prSet/>
      <dgm:spPr/>
      <dgm:t>
        <a:bodyPr/>
        <a:lstStyle/>
        <a:p>
          <a:endParaRPr lang="en-US"/>
        </a:p>
      </dgm:t>
    </dgm:pt>
    <dgm:pt modelId="{94014D86-D18C-4167-98D7-B68AA7D9846E}" type="sibTrans" cxnId="{05707472-92E9-4AF4-84BB-55281269E083}">
      <dgm:prSet/>
      <dgm:spPr/>
      <dgm:t>
        <a:bodyPr/>
        <a:lstStyle/>
        <a:p>
          <a:endParaRPr lang="en-US"/>
        </a:p>
      </dgm:t>
    </dgm:pt>
    <dgm:pt modelId="{7FAE7900-2C34-4569-8E73-F585BAE8E5A4}">
      <dgm:prSet/>
      <dgm:spPr/>
      <dgm:t>
        <a:bodyPr/>
        <a:lstStyle/>
        <a:p>
          <a:pPr algn="ctr" rtl="0"/>
          <a:r>
            <a:rPr lang="en-US" dirty="0" smtClean="0"/>
            <a:t>Licensure through minimum standards, </a:t>
          </a:r>
          <a:r>
            <a:rPr lang="en-US" dirty="0" smtClean="0"/>
            <a:t>rules and </a:t>
          </a:r>
          <a:r>
            <a:rPr lang="en-US" dirty="0" smtClean="0"/>
            <a:t>regulations</a:t>
          </a:r>
          <a:endParaRPr lang="en-US" dirty="0"/>
        </a:p>
      </dgm:t>
    </dgm:pt>
    <dgm:pt modelId="{2781473E-CEF6-4F33-BF35-9F4606188AE4}" type="parTrans" cxnId="{391AF9F0-FBC2-4E00-9FF6-FEFD6F29D030}">
      <dgm:prSet/>
      <dgm:spPr/>
      <dgm:t>
        <a:bodyPr/>
        <a:lstStyle/>
        <a:p>
          <a:endParaRPr lang="en-US"/>
        </a:p>
      </dgm:t>
    </dgm:pt>
    <dgm:pt modelId="{F6E10BAE-8F1B-4F9A-A80E-045802534675}" type="sibTrans" cxnId="{391AF9F0-FBC2-4E00-9FF6-FEFD6F29D030}">
      <dgm:prSet/>
      <dgm:spPr/>
      <dgm:t>
        <a:bodyPr/>
        <a:lstStyle/>
        <a:p>
          <a:endParaRPr lang="en-US"/>
        </a:p>
      </dgm:t>
    </dgm:pt>
    <dgm:pt modelId="{5F983042-6D6A-410B-BAAE-8C41C598FCEC}" type="pres">
      <dgm:prSet presAssocID="{5135F6FB-17F6-49E2-8CD0-9C378A89EA09}" presName="linear" presStyleCnt="0">
        <dgm:presLayoutVars>
          <dgm:animLvl val="lvl"/>
          <dgm:resizeHandles val="exact"/>
        </dgm:presLayoutVars>
      </dgm:prSet>
      <dgm:spPr/>
      <dgm:t>
        <a:bodyPr/>
        <a:lstStyle/>
        <a:p>
          <a:endParaRPr lang="en-US"/>
        </a:p>
      </dgm:t>
    </dgm:pt>
    <dgm:pt modelId="{C89199D1-E0EE-427D-B017-85D02D8F0A74}" type="pres">
      <dgm:prSet presAssocID="{54809A0E-6A19-42FC-BFD7-8144102CA08A}" presName="parentText" presStyleLbl="node1" presStyleIdx="0" presStyleCnt="2">
        <dgm:presLayoutVars>
          <dgm:chMax val="0"/>
          <dgm:bulletEnabled val="1"/>
        </dgm:presLayoutVars>
      </dgm:prSet>
      <dgm:spPr/>
      <dgm:t>
        <a:bodyPr/>
        <a:lstStyle/>
        <a:p>
          <a:endParaRPr lang="en-US"/>
        </a:p>
      </dgm:t>
    </dgm:pt>
    <dgm:pt modelId="{85E082F7-3700-4A32-9816-B8C2F97C781C}" type="pres">
      <dgm:prSet presAssocID="{94014D86-D18C-4167-98D7-B68AA7D9846E}" presName="spacer" presStyleCnt="0"/>
      <dgm:spPr/>
    </dgm:pt>
    <dgm:pt modelId="{C4C0434D-7AB7-4729-A5F3-9D9F8A4E0921}" type="pres">
      <dgm:prSet presAssocID="{7FAE7900-2C34-4569-8E73-F585BAE8E5A4}" presName="parentText" presStyleLbl="node1" presStyleIdx="1" presStyleCnt="2">
        <dgm:presLayoutVars>
          <dgm:chMax val="0"/>
          <dgm:bulletEnabled val="1"/>
        </dgm:presLayoutVars>
      </dgm:prSet>
      <dgm:spPr/>
      <dgm:t>
        <a:bodyPr/>
        <a:lstStyle/>
        <a:p>
          <a:endParaRPr lang="en-US"/>
        </a:p>
      </dgm:t>
    </dgm:pt>
  </dgm:ptLst>
  <dgm:cxnLst>
    <dgm:cxn modelId="{79CCEEF8-D098-4EEC-9148-E2F65437CB3D}" type="presOf" srcId="{7FAE7900-2C34-4569-8E73-F585BAE8E5A4}" destId="{C4C0434D-7AB7-4729-A5F3-9D9F8A4E0921}" srcOrd="0" destOrd="0" presId="urn:microsoft.com/office/officeart/2005/8/layout/vList2"/>
    <dgm:cxn modelId="{391AF9F0-FBC2-4E00-9FF6-FEFD6F29D030}" srcId="{5135F6FB-17F6-49E2-8CD0-9C378A89EA09}" destId="{7FAE7900-2C34-4569-8E73-F585BAE8E5A4}" srcOrd="1" destOrd="0" parTransId="{2781473E-CEF6-4F33-BF35-9F4606188AE4}" sibTransId="{F6E10BAE-8F1B-4F9A-A80E-045802534675}"/>
    <dgm:cxn modelId="{05707472-92E9-4AF4-84BB-55281269E083}" srcId="{5135F6FB-17F6-49E2-8CD0-9C378A89EA09}" destId="{54809A0E-6A19-42FC-BFD7-8144102CA08A}" srcOrd="0" destOrd="0" parTransId="{867BB8FF-F758-4F2A-91C2-7984E63F8E95}" sibTransId="{94014D86-D18C-4167-98D7-B68AA7D9846E}"/>
    <dgm:cxn modelId="{B9D67A69-5AA8-4E18-AA4A-6D4E22D23C1A}" type="presOf" srcId="{54809A0E-6A19-42FC-BFD7-8144102CA08A}" destId="{C89199D1-E0EE-427D-B017-85D02D8F0A74}" srcOrd="0" destOrd="0" presId="urn:microsoft.com/office/officeart/2005/8/layout/vList2"/>
    <dgm:cxn modelId="{6DBEFBFF-8935-4732-9C7D-9E8C5A63A728}" type="presOf" srcId="{5135F6FB-17F6-49E2-8CD0-9C378A89EA09}" destId="{5F983042-6D6A-410B-BAAE-8C41C598FCEC}" srcOrd="0" destOrd="0" presId="urn:microsoft.com/office/officeart/2005/8/layout/vList2"/>
    <dgm:cxn modelId="{566A61BA-A7C5-445E-A0FB-EE66C7A33518}" type="presParOf" srcId="{5F983042-6D6A-410B-BAAE-8C41C598FCEC}" destId="{C89199D1-E0EE-427D-B017-85D02D8F0A74}" srcOrd="0" destOrd="0" presId="urn:microsoft.com/office/officeart/2005/8/layout/vList2"/>
    <dgm:cxn modelId="{2BD8FAF3-2978-4BFC-BFED-9E47D431B8B8}" type="presParOf" srcId="{5F983042-6D6A-410B-BAAE-8C41C598FCEC}" destId="{85E082F7-3700-4A32-9816-B8C2F97C781C}" srcOrd="1" destOrd="0" presId="urn:microsoft.com/office/officeart/2005/8/layout/vList2"/>
    <dgm:cxn modelId="{A3FEC26A-7C3E-4974-8038-5331115CA0D4}" type="presParOf" srcId="{5F983042-6D6A-410B-BAAE-8C41C598FCEC}" destId="{C4C0434D-7AB7-4729-A5F3-9D9F8A4E0921}"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57B9A4C-E3E9-469C-92A8-D07535CE7976}" type="doc">
      <dgm:prSet loTypeId="urn:microsoft.com/office/officeart/2005/8/layout/vList2" loCatId="list" qsTypeId="urn:microsoft.com/office/officeart/2005/8/quickstyle/simple5" qsCatId="simple" csTypeId="urn:microsoft.com/office/officeart/2005/8/colors/accent1_2" csCatId="accent1" phldr="1"/>
      <dgm:spPr/>
      <dgm:t>
        <a:bodyPr/>
        <a:lstStyle/>
        <a:p>
          <a:endParaRPr lang="en-US"/>
        </a:p>
      </dgm:t>
    </dgm:pt>
    <dgm:pt modelId="{E63DD539-C9EB-4876-98CE-30D12B802F35}">
      <dgm:prSet custT="1"/>
      <dgm:spPr/>
      <dgm:t>
        <a:bodyPr/>
        <a:lstStyle/>
        <a:p>
          <a:pPr algn="ctr" rtl="0"/>
          <a:r>
            <a:rPr lang="en-US" sz="2700" dirty="0" smtClean="0"/>
            <a:t>Established by members of a profession</a:t>
          </a:r>
          <a:endParaRPr lang="en-US" sz="2700" dirty="0"/>
        </a:p>
      </dgm:t>
    </dgm:pt>
    <dgm:pt modelId="{C63F2C78-81E5-4CE3-86CE-19D87823C623}" type="parTrans" cxnId="{B4962E48-5FCF-4141-B6B2-7E0348001A13}">
      <dgm:prSet/>
      <dgm:spPr/>
      <dgm:t>
        <a:bodyPr/>
        <a:lstStyle/>
        <a:p>
          <a:endParaRPr lang="en-US"/>
        </a:p>
      </dgm:t>
    </dgm:pt>
    <dgm:pt modelId="{5D278BDE-5EF0-4886-9F6D-518B45236762}" type="sibTrans" cxnId="{B4962E48-5FCF-4141-B6B2-7E0348001A13}">
      <dgm:prSet/>
      <dgm:spPr/>
      <dgm:t>
        <a:bodyPr/>
        <a:lstStyle/>
        <a:p>
          <a:endParaRPr lang="en-US"/>
        </a:p>
      </dgm:t>
    </dgm:pt>
    <dgm:pt modelId="{05D7FA67-EB9C-4077-998E-AE16821643FD}">
      <dgm:prSet custT="1"/>
      <dgm:spPr/>
      <dgm:t>
        <a:bodyPr/>
        <a:lstStyle/>
        <a:p>
          <a:pPr algn="ctr" rtl="0"/>
          <a:r>
            <a:rPr lang="en-US" sz="2700" dirty="0" smtClean="0"/>
            <a:t>May be determined by professional organizations at the national, state or regional levels</a:t>
          </a:r>
          <a:endParaRPr lang="en-US" sz="2700" dirty="0"/>
        </a:p>
      </dgm:t>
    </dgm:pt>
    <dgm:pt modelId="{AD62D565-86C9-4F5B-80A3-BC7A2A64D16C}" type="parTrans" cxnId="{25DCB77C-80C9-463C-8A58-D1707C473614}">
      <dgm:prSet/>
      <dgm:spPr/>
      <dgm:t>
        <a:bodyPr/>
        <a:lstStyle/>
        <a:p>
          <a:endParaRPr lang="en-US"/>
        </a:p>
      </dgm:t>
    </dgm:pt>
    <dgm:pt modelId="{2A44F010-C375-401E-8E9B-7A8DA3A04A1F}" type="sibTrans" cxnId="{25DCB77C-80C9-463C-8A58-D1707C473614}">
      <dgm:prSet/>
      <dgm:spPr/>
      <dgm:t>
        <a:bodyPr/>
        <a:lstStyle/>
        <a:p>
          <a:endParaRPr lang="en-US"/>
        </a:p>
      </dgm:t>
    </dgm:pt>
    <dgm:pt modelId="{B9F3B4DB-4EC5-4D9B-9B85-F4A6F4F60BF0}" type="pres">
      <dgm:prSet presAssocID="{657B9A4C-E3E9-469C-92A8-D07535CE7976}" presName="linear" presStyleCnt="0">
        <dgm:presLayoutVars>
          <dgm:animLvl val="lvl"/>
          <dgm:resizeHandles val="exact"/>
        </dgm:presLayoutVars>
      </dgm:prSet>
      <dgm:spPr/>
      <dgm:t>
        <a:bodyPr/>
        <a:lstStyle/>
        <a:p>
          <a:endParaRPr lang="en-US"/>
        </a:p>
      </dgm:t>
    </dgm:pt>
    <dgm:pt modelId="{8BF95CDE-0C60-4932-BE4F-A29899714148}" type="pres">
      <dgm:prSet presAssocID="{E63DD539-C9EB-4876-98CE-30D12B802F35}" presName="parentText" presStyleLbl="node1" presStyleIdx="0" presStyleCnt="2" custScaleY="71034">
        <dgm:presLayoutVars>
          <dgm:chMax val="0"/>
          <dgm:bulletEnabled val="1"/>
        </dgm:presLayoutVars>
      </dgm:prSet>
      <dgm:spPr/>
      <dgm:t>
        <a:bodyPr/>
        <a:lstStyle/>
        <a:p>
          <a:endParaRPr lang="en-US"/>
        </a:p>
      </dgm:t>
    </dgm:pt>
    <dgm:pt modelId="{028F1EF1-BF77-4102-8AB7-95075CDBEEF8}" type="pres">
      <dgm:prSet presAssocID="{5D278BDE-5EF0-4886-9F6D-518B45236762}" presName="spacer" presStyleCnt="0"/>
      <dgm:spPr/>
    </dgm:pt>
    <dgm:pt modelId="{050CEFF7-CB9D-4BDF-8E96-256818C0749C}" type="pres">
      <dgm:prSet presAssocID="{05D7FA67-EB9C-4077-998E-AE16821643FD}" presName="parentText" presStyleLbl="node1" presStyleIdx="1" presStyleCnt="2">
        <dgm:presLayoutVars>
          <dgm:chMax val="0"/>
          <dgm:bulletEnabled val="1"/>
        </dgm:presLayoutVars>
      </dgm:prSet>
      <dgm:spPr/>
      <dgm:t>
        <a:bodyPr/>
        <a:lstStyle/>
        <a:p>
          <a:endParaRPr lang="en-US"/>
        </a:p>
      </dgm:t>
    </dgm:pt>
  </dgm:ptLst>
  <dgm:cxnLst>
    <dgm:cxn modelId="{B4962E48-5FCF-4141-B6B2-7E0348001A13}" srcId="{657B9A4C-E3E9-469C-92A8-D07535CE7976}" destId="{E63DD539-C9EB-4876-98CE-30D12B802F35}" srcOrd="0" destOrd="0" parTransId="{C63F2C78-81E5-4CE3-86CE-19D87823C623}" sibTransId="{5D278BDE-5EF0-4886-9F6D-518B45236762}"/>
    <dgm:cxn modelId="{95333284-5A08-48FF-B7DE-ABF351156EEE}" type="presOf" srcId="{E63DD539-C9EB-4876-98CE-30D12B802F35}" destId="{8BF95CDE-0C60-4932-BE4F-A29899714148}" srcOrd="0" destOrd="0" presId="urn:microsoft.com/office/officeart/2005/8/layout/vList2"/>
    <dgm:cxn modelId="{25DCB77C-80C9-463C-8A58-D1707C473614}" srcId="{657B9A4C-E3E9-469C-92A8-D07535CE7976}" destId="{05D7FA67-EB9C-4077-998E-AE16821643FD}" srcOrd="1" destOrd="0" parTransId="{AD62D565-86C9-4F5B-80A3-BC7A2A64D16C}" sibTransId="{2A44F010-C375-401E-8E9B-7A8DA3A04A1F}"/>
    <dgm:cxn modelId="{AA952AA7-EFF5-4C7A-9158-BB0FA201962A}" type="presOf" srcId="{657B9A4C-E3E9-469C-92A8-D07535CE7976}" destId="{B9F3B4DB-4EC5-4D9B-9B85-F4A6F4F60BF0}" srcOrd="0" destOrd="0" presId="urn:microsoft.com/office/officeart/2005/8/layout/vList2"/>
    <dgm:cxn modelId="{35530A45-5BAE-4F66-A0F7-07410DC92930}" type="presOf" srcId="{05D7FA67-EB9C-4077-998E-AE16821643FD}" destId="{050CEFF7-CB9D-4BDF-8E96-256818C0749C}" srcOrd="0" destOrd="0" presId="urn:microsoft.com/office/officeart/2005/8/layout/vList2"/>
    <dgm:cxn modelId="{3E417F7D-C949-4DBF-9E02-C7FC3AB348DE}" type="presParOf" srcId="{B9F3B4DB-4EC5-4D9B-9B85-F4A6F4F60BF0}" destId="{8BF95CDE-0C60-4932-BE4F-A29899714148}" srcOrd="0" destOrd="0" presId="urn:microsoft.com/office/officeart/2005/8/layout/vList2"/>
    <dgm:cxn modelId="{17B64B19-F6F0-42C0-B7EA-89195321A70C}" type="presParOf" srcId="{B9F3B4DB-4EC5-4D9B-9B85-F4A6F4F60BF0}" destId="{028F1EF1-BF77-4102-8AB7-95075CDBEEF8}" srcOrd="1" destOrd="0" presId="urn:microsoft.com/office/officeart/2005/8/layout/vList2"/>
    <dgm:cxn modelId="{C43B2A71-72BF-4B23-8449-93A8AA9411CD}" type="presParOf" srcId="{B9F3B4DB-4EC5-4D9B-9B85-F4A6F4F60BF0}" destId="{050CEFF7-CB9D-4BDF-8E96-256818C0749C}" srcOrd="2" destOrd="0" presId="urn:microsoft.com/office/officeart/2005/8/layout/vList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2A8F27E-5399-4751-A804-86614CD733E3}" type="doc">
      <dgm:prSet loTypeId="urn:microsoft.com/office/officeart/2005/8/layout/matrix3" loCatId="matrix" qsTypeId="urn:microsoft.com/office/officeart/2005/8/quickstyle/simple5" qsCatId="simple" csTypeId="urn:microsoft.com/office/officeart/2005/8/colors/accent1_2" csCatId="accent1" phldr="1"/>
      <dgm:spPr/>
      <dgm:t>
        <a:bodyPr/>
        <a:lstStyle/>
        <a:p>
          <a:endParaRPr lang="en-US"/>
        </a:p>
      </dgm:t>
    </dgm:pt>
    <dgm:pt modelId="{6DEB52D8-B976-4D75-A9AE-8244370F477A}">
      <dgm:prSet/>
      <dgm:spPr/>
      <dgm:t>
        <a:bodyPr/>
        <a:lstStyle/>
        <a:p>
          <a:pPr rtl="0"/>
          <a:r>
            <a:rPr lang="en-US" b="1" dirty="0" smtClean="0"/>
            <a:t>Duty</a:t>
          </a:r>
          <a:r>
            <a:rPr lang="en-US" dirty="0" smtClean="0"/>
            <a:t> </a:t>
          </a:r>
          <a:endParaRPr lang="en-US" dirty="0"/>
        </a:p>
      </dgm:t>
    </dgm:pt>
    <dgm:pt modelId="{E37C4BD3-A242-4BBB-81CE-D1903C1EE77D}" type="parTrans" cxnId="{7E8195BF-ACA4-4CE0-BCB9-F6FAC3CEA7E7}">
      <dgm:prSet/>
      <dgm:spPr/>
      <dgm:t>
        <a:bodyPr/>
        <a:lstStyle/>
        <a:p>
          <a:endParaRPr lang="en-US"/>
        </a:p>
      </dgm:t>
    </dgm:pt>
    <dgm:pt modelId="{3E23C73B-89D0-4201-BED1-A34BCC655AD5}" type="sibTrans" cxnId="{7E8195BF-ACA4-4CE0-BCB9-F6FAC3CEA7E7}">
      <dgm:prSet/>
      <dgm:spPr/>
      <dgm:t>
        <a:bodyPr/>
        <a:lstStyle/>
        <a:p>
          <a:endParaRPr lang="en-US"/>
        </a:p>
      </dgm:t>
    </dgm:pt>
    <dgm:pt modelId="{1CC317F6-7C58-4D68-8C48-9FF890825648}">
      <dgm:prSet/>
      <dgm:spPr/>
      <dgm:t>
        <a:bodyPr/>
        <a:lstStyle/>
        <a:p>
          <a:pPr rtl="0"/>
          <a:r>
            <a:rPr lang="en-US" b="1" dirty="0" smtClean="0"/>
            <a:t>Breach</a:t>
          </a:r>
          <a:r>
            <a:rPr lang="en-US" dirty="0" smtClean="0"/>
            <a:t> </a:t>
          </a:r>
          <a:endParaRPr lang="en-US" dirty="0"/>
        </a:p>
      </dgm:t>
    </dgm:pt>
    <dgm:pt modelId="{6D65FDC0-A617-46D7-8020-EBD791F4C895}" type="parTrans" cxnId="{72BDFAC6-8474-43AC-A920-A083C93D3B19}">
      <dgm:prSet/>
      <dgm:spPr/>
      <dgm:t>
        <a:bodyPr/>
        <a:lstStyle/>
        <a:p>
          <a:endParaRPr lang="en-US"/>
        </a:p>
      </dgm:t>
    </dgm:pt>
    <dgm:pt modelId="{860B118F-859D-4F35-A43D-DC4158C317CF}" type="sibTrans" cxnId="{72BDFAC6-8474-43AC-A920-A083C93D3B19}">
      <dgm:prSet/>
      <dgm:spPr/>
      <dgm:t>
        <a:bodyPr/>
        <a:lstStyle/>
        <a:p>
          <a:endParaRPr lang="en-US"/>
        </a:p>
      </dgm:t>
    </dgm:pt>
    <dgm:pt modelId="{523DF592-89E7-4023-9CED-56CC84185494}">
      <dgm:prSet/>
      <dgm:spPr/>
      <dgm:t>
        <a:bodyPr/>
        <a:lstStyle/>
        <a:p>
          <a:pPr rtl="0"/>
          <a:r>
            <a:rPr lang="en-US" b="1" dirty="0" smtClean="0"/>
            <a:t>Damages</a:t>
          </a:r>
          <a:endParaRPr lang="en-US" dirty="0"/>
        </a:p>
      </dgm:t>
    </dgm:pt>
    <dgm:pt modelId="{16CF519B-0FB4-49A4-8824-7FD298344149}" type="parTrans" cxnId="{BDB6A86F-30D3-44A8-880F-2F8F91359CB4}">
      <dgm:prSet/>
      <dgm:spPr/>
      <dgm:t>
        <a:bodyPr/>
        <a:lstStyle/>
        <a:p>
          <a:endParaRPr lang="en-US"/>
        </a:p>
      </dgm:t>
    </dgm:pt>
    <dgm:pt modelId="{186E2966-02CE-4CD8-AD9B-87D18B9C3A87}" type="sibTrans" cxnId="{BDB6A86F-30D3-44A8-880F-2F8F91359CB4}">
      <dgm:prSet/>
      <dgm:spPr/>
      <dgm:t>
        <a:bodyPr/>
        <a:lstStyle/>
        <a:p>
          <a:endParaRPr lang="en-US"/>
        </a:p>
      </dgm:t>
    </dgm:pt>
    <dgm:pt modelId="{F0968270-4957-4F13-9FE5-96A6AB73C2B0}">
      <dgm:prSet/>
      <dgm:spPr/>
      <dgm:t>
        <a:bodyPr/>
        <a:lstStyle/>
        <a:p>
          <a:pPr rtl="0"/>
          <a:r>
            <a:rPr lang="en-US" b="1" dirty="0" smtClean="0"/>
            <a:t>Causation</a:t>
          </a:r>
          <a:endParaRPr lang="en-US" dirty="0"/>
        </a:p>
      </dgm:t>
    </dgm:pt>
    <dgm:pt modelId="{4FB1737E-74FF-4076-92DD-87D6EE10DFAF}" type="parTrans" cxnId="{CE69FC4C-5D89-451A-8184-ACCF6E3C8269}">
      <dgm:prSet/>
      <dgm:spPr/>
      <dgm:t>
        <a:bodyPr/>
        <a:lstStyle/>
        <a:p>
          <a:endParaRPr lang="en-US"/>
        </a:p>
      </dgm:t>
    </dgm:pt>
    <dgm:pt modelId="{08D29609-0EA0-41F0-84FE-6852837014C4}" type="sibTrans" cxnId="{CE69FC4C-5D89-451A-8184-ACCF6E3C8269}">
      <dgm:prSet/>
      <dgm:spPr/>
      <dgm:t>
        <a:bodyPr/>
        <a:lstStyle/>
        <a:p>
          <a:endParaRPr lang="en-US"/>
        </a:p>
      </dgm:t>
    </dgm:pt>
    <dgm:pt modelId="{C5D34597-DB2B-498E-AA0B-D7D2AEAF2338}" type="pres">
      <dgm:prSet presAssocID="{72A8F27E-5399-4751-A804-86614CD733E3}" presName="matrix" presStyleCnt="0">
        <dgm:presLayoutVars>
          <dgm:chMax val="1"/>
          <dgm:dir/>
          <dgm:resizeHandles val="exact"/>
        </dgm:presLayoutVars>
      </dgm:prSet>
      <dgm:spPr/>
      <dgm:t>
        <a:bodyPr/>
        <a:lstStyle/>
        <a:p>
          <a:endParaRPr lang="en-US"/>
        </a:p>
      </dgm:t>
    </dgm:pt>
    <dgm:pt modelId="{1D50F617-92B3-418E-A5F1-CE91106AF6B8}" type="pres">
      <dgm:prSet presAssocID="{72A8F27E-5399-4751-A804-86614CD733E3}" presName="diamond" presStyleLbl="bgShp" presStyleIdx="0" presStyleCnt="1"/>
      <dgm:spPr/>
    </dgm:pt>
    <dgm:pt modelId="{01E943AC-6F67-4B5C-9DBF-FEE0497C92B7}" type="pres">
      <dgm:prSet presAssocID="{72A8F27E-5399-4751-A804-86614CD733E3}" presName="quad1" presStyleLbl="node1" presStyleIdx="0" presStyleCnt="4">
        <dgm:presLayoutVars>
          <dgm:chMax val="0"/>
          <dgm:chPref val="0"/>
          <dgm:bulletEnabled val="1"/>
        </dgm:presLayoutVars>
      </dgm:prSet>
      <dgm:spPr/>
      <dgm:t>
        <a:bodyPr/>
        <a:lstStyle/>
        <a:p>
          <a:endParaRPr lang="en-US"/>
        </a:p>
      </dgm:t>
    </dgm:pt>
    <dgm:pt modelId="{93707BA6-BC94-4228-BFA6-9E78396D67B6}" type="pres">
      <dgm:prSet presAssocID="{72A8F27E-5399-4751-A804-86614CD733E3}" presName="quad2" presStyleLbl="node1" presStyleIdx="1" presStyleCnt="4">
        <dgm:presLayoutVars>
          <dgm:chMax val="0"/>
          <dgm:chPref val="0"/>
          <dgm:bulletEnabled val="1"/>
        </dgm:presLayoutVars>
      </dgm:prSet>
      <dgm:spPr/>
      <dgm:t>
        <a:bodyPr/>
        <a:lstStyle/>
        <a:p>
          <a:endParaRPr lang="en-US"/>
        </a:p>
      </dgm:t>
    </dgm:pt>
    <dgm:pt modelId="{E4A492E3-BBE6-4B8E-878D-5539D06A1225}" type="pres">
      <dgm:prSet presAssocID="{72A8F27E-5399-4751-A804-86614CD733E3}" presName="quad3" presStyleLbl="node1" presStyleIdx="2" presStyleCnt="4">
        <dgm:presLayoutVars>
          <dgm:chMax val="0"/>
          <dgm:chPref val="0"/>
          <dgm:bulletEnabled val="1"/>
        </dgm:presLayoutVars>
      </dgm:prSet>
      <dgm:spPr/>
      <dgm:t>
        <a:bodyPr/>
        <a:lstStyle/>
        <a:p>
          <a:endParaRPr lang="en-US"/>
        </a:p>
      </dgm:t>
    </dgm:pt>
    <dgm:pt modelId="{1F6EF1CE-6560-4010-8CE5-9C01E4C668C2}" type="pres">
      <dgm:prSet presAssocID="{72A8F27E-5399-4751-A804-86614CD733E3}" presName="quad4" presStyleLbl="node1" presStyleIdx="3" presStyleCnt="4">
        <dgm:presLayoutVars>
          <dgm:chMax val="0"/>
          <dgm:chPref val="0"/>
          <dgm:bulletEnabled val="1"/>
        </dgm:presLayoutVars>
      </dgm:prSet>
      <dgm:spPr/>
      <dgm:t>
        <a:bodyPr/>
        <a:lstStyle/>
        <a:p>
          <a:endParaRPr lang="en-US"/>
        </a:p>
      </dgm:t>
    </dgm:pt>
  </dgm:ptLst>
  <dgm:cxnLst>
    <dgm:cxn modelId="{FCEC1BB4-C6C2-4872-826E-F23BC12686E8}" type="presOf" srcId="{1CC317F6-7C58-4D68-8C48-9FF890825648}" destId="{93707BA6-BC94-4228-BFA6-9E78396D67B6}" srcOrd="0" destOrd="0" presId="urn:microsoft.com/office/officeart/2005/8/layout/matrix3"/>
    <dgm:cxn modelId="{7E8195BF-ACA4-4CE0-BCB9-F6FAC3CEA7E7}" srcId="{72A8F27E-5399-4751-A804-86614CD733E3}" destId="{6DEB52D8-B976-4D75-A9AE-8244370F477A}" srcOrd="0" destOrd="0" parTransId="{E37C4BD3-A242-4BBB-81CE-D1903C1EE77D}" sibTransId="{3E23C73B-89D0-4201-BED1-A34BCC655AD5}"/>
    <dgm:cxn modelId="{E9406132-41EF-4C5F-BCA1-75E893908289}" type="presOf" srcId="{523DF592-89E7-4023-9CED-56CC84185494}" destId="{E4A492E3-BBE6-4B8E-878D-5539D06A1225}" srcOrd="0" destOrd="0" presId="urn:microsoft.com/office/officeart/2005/8/layout/matrix3"/>
    <dgm:cxn modelId="{72BDFAC6-8474-43AC-A920-A083C93D3B19}" srcId="{72A8F27E-5399-4751-A804-86614CD733E3}" destId="{1CC317F6-7C58-4D68-8C48-9FF890825648}" srcOrd="1" destOrd="0" parTransId="{6D65FDC0-A617-46D7-8020-EBD791F4C895}" sibTransId="{860B118F-859D-4F35-A43D-DC4158C317CF}"/>
    <dgm:cxn modelId="{CE69FC4C-5D89-451A-8184-ACCF6E3C8269}" srcId="{72A8F27E-5399-4751-A804-86614CD733E3}" destId="{F0968270-4957-4F13-9FE5-96A6AB73C2B0}" srcOrd="3" destOrd="0" parTransId="{4FB1737E-74FF-4076-92DD-87D6EE10DFAF}" sibTransId="{08D29609-0EA0-41F0-84FE-6852837014C4}"/>
    <dgm:cxn modelId="{BDB6A86F-30D3-44A8-880F-2F8F91359CB4}" srcId="{72A8F27E-5399-4751-A804-86614CD733E3}" destId="{523DF592-89E7-4023-9CED-56CC84185494}" srcOrd="2" destOrd="0" parTransId="{16CF519B-0FB4-49A4-8824-7FD298344149}" sibTransId="{186E2966-02CE-4CD8-AD9B-87D18B9C3A87}"/>
    <dgm:cxn modelId="{2E8F76E3-A907-4C97-BEDC-5A728188AEC0}" type="presOf" srcId="{6DEB52D8-B976-4D75-A9AE-8244370F477A}" destId="{01E943AC-6F67-4B5C-9DBF-FEE0497C92B7}" srcOrd="0" destOrd="0" presId="urn:microsoft.com/office/officeart/2005/8/layout/matrix3"/>
    <dgm:cxn modelId="{0E7B1319-4597-4164-A131-24E94461229F}" type="presOf" srcId="{72A8F27E-5399-4751-A804-86614CD733E3}" destId="{C5D34597-DB2B-498E-AA0B-D7D2AEAF2338}" srcOrd="0" destOrd="0" presId="urn:microsoft.com/office/officeart/2005/8/layout/matrix3"/>
    <dgm:cxn modelId="{D63D6977-CC5F-4057-AEF2-9154135CF061}" type="presOf" srcId="{F0968270-4957-4F13-9FE5-96A6AB73C2B0}" destId="{1F6EF1CE-6560-4010-8CE5-9C01E4C668C2}" srcOrd="0" destOrd="0" presId="urn:microsoft.com/office/officeart/2005/8/layout/matrix3"/>
    <dgm:cxn modelId="{01BE6D42-1BBB-4C27-8EF7-83333A4FD116}" type="presParOf" srcId="{C5D34597-DB2B-498E-AA0B-D7D2AEAF2338}" destId="{1D50F617-92B3-418E-A5F1-CE91106AF6B8}" srcOrd="0" destOrd="0" presId="urn:microsoft.com/office/officeart/2005/8/layout/matrix3"/>
    <dgm:cxn modelId="{C31069FA-65CC-4A43-9F9A-2611F302B75C}" type="presParOf" srcId="{C5D34597-DB2B-498E-AA0B-D7D2AEAF2338}" destId="{01E943AC-6F67-4B5C-9DBF-FEE0497C92B7}" srcOrd="1" destOrd="0" presId="urn:microsoft.com/office/officeart/2005/8/layout/matrix3"/>
    <dgm:cxn modelId="{FF9B1542-018E-4874-B15F-6BE7E36820E4}" type="presParOf" srcId="{C5D34597-DB2B-498E-AA0B-D7D2AEAF2338}" destId="{93707BA6-BC94-4228-BFA6-9E78396D67B6}" srcOrd="2" destOrd="0" presId="urn:microsoft.com/office/officeart/2005/8/layout/matrix3"/>
    <dgm:cxn modelId="{330D0569-BE51-4E50-AABC-EDA50AB9D07B}" type="presParOf" srcId="{C5D34597-DB2B-498E-AA0B-D7D2AEAF2338}" destId="{E4A492E3-BBE6-4B8E-878D-5539D06A1225}" srcOrd="3" destOrd="0" presId="urn:microsoft.com/office/officeart/2005/8/layout/matrix3"/>
    <dgm:cxn modelId="{3EDA569D-AE3B-4832-A442-293148F0B1F6}" type="presParOf" srcId="{C5D34597-DB2B-498E-AA0B-D7D2AEAF2338}" destId="{1F6EF1CE-6560-4010-8CE5-9C01E4C668C2}" srcOrd="4" destOrd="0" presId="urn:microsoft.com/office/officeart/2005/8/layout/matrix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077BCE8-7C5D-453E-AD65-C1F55CDE8C26}"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en-US"/>
        </a:p>
      </dgm:t>
    </dgm:pt>
    <dgm:pt modelId="{D97702BF-E701-4BBF-A68D-1138D14C5B2C}">
      <dgm:prSet/>
      <dgm:spPr/>
      <dgm:t>
        <a:bodyPr/>
        <a:lstStyle/>
        <a:p>
          <a:pPr rtl="0"/>
          <a:r>
            <a:rPr lang="en-US" dirty="0" smtClean="0"/>
            <a:t>Read the code of ethics carefully to see if the evidence appears to suggest an ethical violation</a:t>
          </a:r>
          <a:endParaRPr lang="en-US" dirty="0"/>
        </a:p>
      </dgm:t>
    </dgm:pt>
    <dgm:pt modelId="{61155107-6737-4DAC-9554-1606A64BCE9E}" type="parTrans" cxnId="{02E5336E-A1E1-46FE-8842-F13D2A0FA4A9}">
      <dgm:prSet/>
      <dgm:spPr/>
      <dgm:t>
        <a:bodyPr/>
        <a:lstStyle/>
        <a:p>
          <a:endParaRPr lang="en-US"/>
        </a:p>
      </dgm:t>
    </dgm:pt>
    <dgm:pt modelId="{34C99467-41FE-4EAB-8B0E-39678426B412}" type="sibTrans" cxnId="{02E5336E-A1E1-46FE-8842-F13D2A0FA4A9}">
      <dgm:prSet/>
      <dgm:spPr/>
      <dgm:t>
        <a:bodyPr/>
        <a:lstStyle/>
        <a:p>
          <a:endParaRPr lang="en-US"/>
        </a:p>
      </dgm:t>
    </dgm:pt>
    <dgm:pt modelId="{D65FCB1D-F769-465D-8E06-4A962C7550BC}">
      <dgm:prSet/>
      <dgm:spPr/>
      <dgm:t>
        <a:bodyPr/>
        <a:lstStyle/>
        <a:p>
          <a:pPr rtl="0"/>
          <a:r>
            <a:rPr lang="en-US" dirty="0" smtClean="0"/>
            <a:t>Prepare your complaint in writing </a:t>
          </a:r>
          <a:r>
            <a:rPr lang="en-US" dirty="0" smtClean="0"/>
            <a:t>and </a:t>
          </a:r>
          <a:r>
            <a:rPr lang="en-US" dirty="0" smtClean="0"/>
            <a:t>submit to the Board of Ethics or the Director of Ethics. Be sure to include:</a:t>
          </a:r>
          <a:endParaRPr lang="en-US" dirty="0"/>
        </a:p>
      </dgm:t>
    </dgm:pt>
    <dgm:pt modelId="{99018526-73FC-4151-9EC3-01ABD5AC5729}" type="parTrans" cxnId="{02D4A598-AF80-4E42-955A-922CC628D708}">
      <dgm:prSet/>
      <dgm:spPr/>
      <dgm:t>
        <a:bodyPr/>
        <a:lstStyle/>
        <a:p>
          <a:endParaRPr lang="en-US"/>
        </a:p>
      </dgm:t>
    </dgm:pt>
    <dgm:pt modelId="{B8F02C16-9FB0-491A-B5CD-06F0A859BE9F}" type="sibTrans" cxnId="{02D4A598-AF80-4E42-955A-922CC628D708}">
      <dgm:prSet/>
      <dgm:spPr/>
      <dgm:t>
        <a:bodyPr/>
        <a:lstStyle/>
        <a:p>
          <a:endParaRPr lang="en-US"/>
        </a:p>
      </dgm:t>
    </dgm:pt>
    <dgm:pt modelId="{9E94100F-A6C0-4919-8F73-1C0F3AC2B4BE}">
      <dgm:prSet/>
      <dgm:spPr/>
      <dgm:t>
        <a:bodyPr/>
        <a:lstStyle/>
        <a:p>
          <a:pPr rtl="0"/>
          <a:r>
            <a:rPr lang="en-US" smtClean="0"/>
            <a:t>Relevant information</a:t>
          </a:r>
          <a:endParaRPr lang="en-US"/>
        </a:p>
      </dgm:t>
    </dgm:pt>
    <dgm:pt modelId="{137385B9-98B5-4626-B1F3-E593CAE54CD1}" type="parTrans" cxnId="{BDAB074C-1579-4181-B19E-7DF13B428650}">
      <dgm:prSet/>
      <dgm:spPr/>
      <dgm:t>
        <a:bodyPr/>
        <a:lstStyle/>
        <a:p>
          <a:endParaRPr lang="en-US"/>
        </a:p>
      </dgm:t>
    </dgm:pt>
    <dgm:pt modelId="{0E463F36-8486-4579-AD66-821C53E12390}" type="sibTrans" cxnId="{BDAB074C-1579-4181-B19E-7DF13B428650}">
      <dgm:prSet/>
      <dgm:spPr/>
      <dgm:t>
        <a:bodyPr/>
        <a:lstStyle/>
        <a:p>
          <a:endParaRPr lang="en-US"/>
        </a:p>
      </dgm:t>
    </dgm:pt>
    <dgm:pt modelId="{22F70A6E-3086-4C83-B18A-DF7BBD9F40F0}">
      <dgm:prSet/>
      <dgm:spPr/>
      <dgm:t>
        <a:bodyPr/>
        <a:lstStyle/>
        <a:p>
          <a:pPr rtl="0"/>
          <a:r>
            <a:rPr lang="en-US" smtClean="0"/>
            <a:t>Supporting documentation</a:t>
          </a:r>
          <a:endParaRPr lang="en-US"/>
        </a:p>
      </dgm:t>
    </dgm:pt>
    <dgm:pt modelId="{048E4224-6B14-4BA5-B57D-DA7BA764C4B6}" type="parTrans" cxnId="{7E32034A-83AE-4E42-A1BC-1881AD6D362D}">
      <dgm:prSet/>
      <dgm:spPr/>
      <dgm:t>
        <a:bodyPr/>
        <a:lstStyle/>
        <a:p>
          <a:endParaRPr lang="en-US"/>
        </a:p>
      </dgm:t>
    </dgm:pt>
    <dgm:pt modelId="{1CFFFBEA-E326-43C9-BE89-81858C90D415}" type="sibTrans" cxnId="{7E32034A-83AE-4E42-A1BC-1881AD6D362D}">
      <dgm:prSet/>
      <dgm:spPr/>
      <dgm:t>
        <a:bodyPr/>
        <a:lstStyle/>
        <a:p>
          <a:endParaRPr lang="en-US"/>
        </a:p>
      </dgm:t>
    </dgm:pt>
    <dgm:pt modelId="{90AB62A3-87B7-4ED3-8E5A-B8305E462E8D}">
      <dgm:prSet/>
      <dgm:spPr/>
      <dgm:t>
        <a:bodyPr/>
        <a:lstStyle/>
        <a:p>
          <a:pPr rtl="0"/>
          <a:r>
            <a:rPr lang="en-US" smtClean="0"/>
            <a:t>Corroborating witness statements</a:t>
          </a:r>
          <a:endParaRPr lang="en-US"/>
        </a:p>
      </dgm:t>
    </dgm:pt>
    <dgm:pt modelId="{E7B4D06E-E474-41D7-9403-A4682B559E7E}" type="parTrans" cxnId="{BA5C0454-0024-4583-86A9-9323E5375F09}">
      <dgm:prSet/>
      <dgm:spPr/>
      <dgm:t>
        <a:bodyPr/>
        <a:lstStyle/>
        <a:p>
          <a:endParaRPr lang="en-US"/>
        </a:p>
      </dgm:t>
    </dgm:pt>
    <dgm:pt modelId="{C0A9730D-DDCA-4111-BF7D-6379B211CFB6}" type="sibTrans" cxnId="{BA5C0454-0024-4583-86A9-9323E5375F09}">
      <dgm:prSet/>
      <dgm:spPr/>
      <dgm:t>
        <a:bodyPr/>
        <a:lstStyle/>
        <a:p>
          <a:endParaRPr lang="en-US"/>
        </a:p>
      </dgm:t>
    </dgm:pt>
    <dgm:pt modelId="{8FD218FC-B906-4CE1-9610-59A2CF5758E7}" type="pres">
      <dgm:prSet presAssocID="{7077BCE8-7C5D-453E-AD65-C1F55CDE8C26}" presName="Name0" presStyleCnt="0">
        <dgm:presLayoutVars>
          <dgm:dir/>
          <dgm:resizeHandles val="exact"/>
        </dgm:presLayoutVars>
      </dgm:prSet>
      <dgm:spPr/>
      <dgm:t>
        <a:bodyPr/>
        <a:lstStyle/>
        <a:p>
          <a:endParaRPr lang="en-US"/>
        </a:p>
      </dgm:t>
    </dgm:pt>
    <dgm:pt modelId="{E53D12D1-F809-483C-9267-1924C0C139B7}" type="pres">
      <dgm:prSet presAssocID="{D97702BF-E701-4BBF-A68D-1138D14C5B2C}" presName="node" presStyleLbl="node1" presStyleIdx="0" presStyleCnt="2">
        <dgm:presLayoutVars>
          <dgm:bulletEnabled val="1"/>
        </dgm:presLayoutVars>
      </dgm:prSet>
      <dgm:spPr/>
      <dgm:t>
        <a:bodyPr/>
        <a:lstStyle/>
        <a:p>
          <a:endParaRPr lang="en-US"/>
        </a:p>
      </dgm:t>
    </dgm:pt>
    <dgm:pt modelId="{95FFEFCE-D6E9-4FD4-BC68-2A32073F7F04}" type="pres">
      <dgm:prSet presAssocID="{34C99467-41FE-4EAB-8B0E-39678426B412}" presName="sibTrans" presStyleLbl="sibTrans2D1" presStyleIdx="0" presStyleCnt="1"/>
      <dgm:spPr/>
      <dgm:t>
        <a:bodyPr/>
        <a:lstStyle/>
        <a:p>
          <a:endParaRPr lang="en-US"/>
        </a:p>
      </dgm:t>
    </dgm:pt>
    <dgm:pt modelId="{13CE0333-9910-4000-A773-A8FC622EF2EC}" type="pres">
      <dgm:prSet presAssocID="{34C99467-41FE-4EAB-8B0E-39678426B412}" presName="connectorText" presStyleLbl="sibTrans2D1" presStyleIdx="0" presStyleCnt="1"/>
      <dgm:spPr/>
      <dgm:t>
        <a:bodyPr/>
        <a:lstStyle/>
        <a:p>
          <a:endParaRPr lang="en-US"/>
        </a:p>
      </dgm:t>
    </dgm:pt>
    <dgm:pt modelId="{F95DEF90-76E0-4C49-9CC3-99055EA0A784}" type="pres">
      <dgm:prSet presAssocID="{D65FCB1D-F769-465D-8E06-4A962C7550BC}" presName="node" presStyleLbl="node1" presStyleIdx="1" presStyleCnt="2">
        <dgm:presLayoutVars>
          <dgm:bulletEnabled val="1"/>
        </dgm:presLayoutVars>
      </dgm:prSet>
      <dgm:spPr/>
      <dgm:t>
        <a:bodyPr/>
        <a:lstStyle/>
        <a:p>
          <a:endParaRPr lang="en-US"/>
        </a:p>
      </dgm:t>
    </dgm:pt>
  </dgm:ptLst>
  <dgm:cxnLst>
    <dgm:cxn modelId="{7E32034A-83AE-4E42-A1BC-1881AD6D362D}" srcId="{D65FCB1D-F769-465D-8E06-4A962C7550BC}" destId="{22F70A6E-3086-4C83-B18A-DF7BBD9F40F0}" srcOrd="1" destOrd="0" parTransId="{048E4224-6B14-4BA5-B57D-DA7BA764C4B6}" sibTransId="{1CFFFBEA-E326-43C9-BE89-81858C90D415}"/>
    <dgm:cxn modelId="{AC816CAC-6D1D-4C34-A3AD-F157E36C18A2}" type="presOf" srcId="{34C99467-41FE-4EAB-8B0E-39678426B412}" destId="{95FFEFCE-D6E9-4FD4-BC68-2A32073F7F04}" srcOrd="0" destOrd="0" presId="urn:microsoft.com/office/officeart/2005/8/layout/process1"/>
    <dgm:cxn modelId="{BDAB074C-1579-4181-B19E-7DF13B428650}" srcId="{D65FCB1D-F769-465D-8E06-4A962C7550BC}" destId="{9E94100F-A6C0-4919-8F73-1C0F3AC2B4BE}" srcOrd="0" destOrd="0" parTransId="{137385B9-98B5-4626-B1F3-E593CAE54CD1}" sibTransId="{0E463F36-8486-4579-AD66-821C53E12390}"/>
    <dgm:cxn modelId="{DA3E0B7C-348B-4B54-957D-761D205B40EF}" type="presOf" srcId="{7077BCE8-7C5D-453E-AD65-C1F55CDE8C26}" destId="{8FD218FC-B906-4CE1-9610-59A2CF5758E7}" srcOrd="0" destOrd="0" presId="urn:microsoft.com/office/officeart/2005/8/layout/process1"/>
    <dgm:cxn modelId="{FB86C5C0-3A34-4B84-8AFB-2804D386D1CD}" type="presOf" srcId="{D65FCB1D-F769-465D-8E06-4A962C7550BC}" destId="{F95DEF90-76E0-4C49-9CC3-99055EA0A784}" srcOrd="0" destOrd="0" presId="urn:microsoft.com/office/officeart/2005/8/layout/process1"/>
    <dgm:cxn modelId="{2A729B8A-369D-4CDA-8DD2-EAFAF1602218}" type="presOf" srcId="{9E94100F-A6C0-4919-8F73-1C0F3AC2B4BE}" destId="{F95DEF90-76E0-4C49-9CC3-99055EA0A784}" srcOrd="0" destOrd="1" presId="urn:microsoft.com/office/officeart/2005/8/layout/process1"/>
    <dgm:cxn modelId="{87E1B7AA-4402-4C7E-A80F-8427DCF6892E}" type="presOf" srcId="{90AB62A3-87B7-4ED3-8E5A-B8305E462E8D}" destId="{F95DEF90-76E0-4C49-9CC3-99055EA0A784}" srcOrd="0" destOrd="3" presId="urn:microsoft.com/office/officeart/2005/8/layout/process1"/>
    <dgm:cxn modelId="{372402E5-4BB4-4687-B2CF-878011DAC535}" type="presOf" srcId="{22F70A6E-3086-4C83-B18A-DF7BBD9F40F0}" destId="{F95DEF90-76E0-4C49-9CC3-99055EA0A784}" srcOrd="0" destOrd="2" presId="urn:microsoft.com/office/officeart/2005/8/layout/process1"/>
    <dgm:cxn modelId="{FF98A147-4E97-4D3A-8588-F769281917D7}" type="presOf" srcId="{34C99467-41FE-4EAB-8B0E-39678426B412}" destId="{13CE0333-9910-4000-A773-A8FC622EF2EC}" srcOrd="1" destOrd="0" presId="urn:microsoft.com/office/officeart/2005/8/layout/process1"/>
    <dgm:cxn modelId="{3EEF369A-64C5-47ED-A98E-85670F46AD35}" type="presOf" srcId="{D97702BF-E701-4BBF-A68D-1138D14C5B2C}" destId="{E53D12D1-F809-483C-9267-1924C0C139B7}" srcOrd="0" destOrd="0" presId="urn:microsoft.com/office/officeart/2005/8/layout/process1"/>
    <dgm:cxn modelId="{02E5336E-A1E1-46FE-8842-F13D2A0FA4A9}" srcId="{7077BCE8-7C5D-453E-AD65-C1F55CDE8C26}" destId="{D97702BF-E701-4BBF-A68D-1138D14C5B2C}" srcOrd="0" destOrd="0" parTransId="{61155107-6737-4DAC-9554-1606A64BCE9E}" sibTransId="{34C99467-41FE-4EAB-8B0E-39678426B412}"/>
    <dgm:cxn modelId="{BA5C0454-0024-4583-86A9-9323E5375F09}" srcId="{D65FCB1D-F769-465D-8E06-4A962C7550BC}" destId="{90AB62A3-87B7-4ED3-8E5A-B8305E462E8D}" srcOrd="2" destOrd="0" parTransId="{E7B4D06E-E474-41D7-9403-A4682B559E7E}" sibTransId="{C0A9730D-DDCA-4111-BF7D-6379B211CFB6}"/>
    <dgm:cxn modelId="{02D4A598-AF80-4E42-955A-922CC628D708}" srcId="{7077BCE8-7C5D-453E-AD65-C1F55CDE8C26}" destId="{D65FCB1D-F769-465D-8E06-4A962C7550BC}" srcOrd="1" destOrd="0" parTransId="{99018526-73FC-4151-9EC3-01ABD5AC5729}" sibTransId="{B8F02C16-9FB0-491A-B5CD-06F0A859BE9F}"/>
    <dgm:cxn modelId="{C07355B0-A283-4610-8B84-794C29607974}" type="presParOf" srcId="{8FD218FC-B906-4CE1-9610-59A2CF5758E7}" destId="{E53D12D1-F809-483C-9267-1924C0C139B7}" srcOrd="0" destOrd="0" presId="urn:microsoft.com/office/officeart/2005/8/layout/process1"/>
    <dgm:cxn modelId="{8A2F9B5E-F862-4C23-8FCF-47772526B522}" type="presParOf" srcId="{8FD218FC-B906-4CE1-9610-59A2CF5758E7}" destId="{95FFEFCE-D6E9-4FD4-BC68-2A32073F7F04}" srcOrd="1" destOrd="0" presId="urn:microsoft.com/office/officeart/2005/8/layout/process1"/>
    <dgm:cxn modelId="{8DB46C6F-F5D3-4E34-855D-9EA0BE07E19F}" type="presParOf" srcId="{95FFEFCE-D6E9-4FD4-BC68-2A32073F7F04}" destId="{13CE0333-9910-4000-A773-A8FC622EF2EC}" srcOrd="0" destOrd="0" presId="urn:microsoft.com/office/officeart/2005/8/layout/process1"/>
    <dgm:cxn modelId="{046AFAAC-F9C9-4DD0-9A9C-ABA27E45071F}" type="presParOf" srcId="{8FD218FC-B906-4CE1-9610-59A2CF5758E7}" destId="{F95DEF90-76E0-4C49-9CC3-99055EA0A784}" srcOrd="2"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D48C61C-E2DC-4551-9AAB-3799008A4C67}" type="doc">
      <dgm:prSet loTypeId="urn:microsoft.com/office/officeart/2005/8/layout/chevron2" loCatId="process" qsTypeId="urn:microsoft.com/office/officeart/2005/8/quickstyle/simple5" qsCatId="simple" csTypeId="urn:microsoft.com/office/officeart/2005/8/colors/accent1_2" csCatId="accent1" phldr="1"/>
      <dgm:spPr/>
      <dgm:t>
        <a:bodyPr/>
        <a:lstStyle/>
        <a:p>
          <a:endParaRPr lang="en-US"/>
        </a:p>
      </dgm:t>
    </dgm:pt>
    <dgm:pt modelId="{B1597210-859D-4BE4-8632-5928B43498AA}">
      <dgm:prSet phldrT="[Text]"/>
      <dgm:spPr/>
      <dgm:t>
        <a:bodyPr/>
        <a:lstStyle/>
        <a:p>
          <a:r>
            <a:rPr lang="en-US" dirty="0" smtClean="0"/>
            <a:t>1</a:t>
          </a:r>
          <a:endParaRPr lang="en-US" dirty="0"/>
        </a:p>
      </dgm:t>
    </dgm:pt>
    <dgm:pt modelId="{D0543BB8-BF5A-466C-AD41-2FF899CA6B9B}" type="parTrans" cxnId="{7DEC98D2-781E-44A8-A8F0-D300C38450FA}">
      <dgm:prSet/>
      <dgm:spPr/>
      <dgm:t>
        <a:bodyPr/>
        <a:lstStyle/>
        <a:p>
          <a:endParaRPr lang="en-US"/>
        </a:p>
      </dgm:t>
    </dgm:pt>
    <dgm:pt modelId="{47A47D99-5850-4B90-91C9-F4FAC14DDF67}" type="sibTrans" cxnId="{7DEC98D2-781E-44A8-A8F0-D300C38450FA}">
      <dgm:prSet/>
      <dgm:spPr/>
      <dgm:t>
        <a:bodyPr/>
        <a:lstStyle/>
        <a:p>
          <a:endParaRPr lang="en-US"/>
        </a:p>
      </dgm:t>
    </dgm:pt>
    <dgm:pt modelId="{35C5500B-4C45-472D-95BC-9B61BED1002D}">
      <dgm:prSet phldrT="[Text]"/>
      <dgm:spPr/>
      <dgm:t>
        <a:bodyPr/>
        <a:lstStyle/>
        <a:p>
          <a:r>
            <a:rPr lang="en-US" altLang="en-US" dirty="0" smtClean="0"/>
            <a:t>The complaint will be reviewed for subject matter </a:t>
          </a:r>
          <a:r>
            <a:rPr lang="en-US" altLang="en-US" dirty="0" smtClean="0"/>
            <a:t>and </a:t>
          </a:r>
          <a:r>
            <a:rPr lang="en-US" altLang="en-US" dirty="0" smtClean="0"/>
            <a:t>personal </a:t>
          </a:r>
          <a:r>
            <a:rPr lang="en-US" altLang="en-US" dirty="0" smtClean="0"/>
            <a:t>jurisdiction, </a:t>
          </a:r>
          <a:r>
            <a:rPr lang="en-US" altLang="en-US" dirty="0" smtClean="0"/>
            <a:t>and the alleged offender is notified and given 45 days to </a:t>
          </a:r>
          <a:r>
            <a:rPr lang="en-US" altLang="en-US" dirty="0" smtClean="0"/>
            <a:t>respond.</a:t>
          </a:r>
          <a:endParaRPr lang="en-US" dirty="0"/>
        </a:p>
      </dgm:t>
    </dgm:pt>
    <dgm:pt modelId="{930CBA28-F89A-4608-A7E7-0416EA387CF9}" type="parTrans" cxnId="{6A564057-4D82-44EE-829B-37E6ADC1751E}">
      <dgm:prSet/>
      <dgm:spPr/>
      <dgm:t>
        <a:bodyPr/>
        <a:lstStyle/>
        <a:p>
          <a:endParaRPr lang="en-US"/>
        </a:p>
      </dgm:t>
    </dgm:pt>
    <dgm:pt modelId="{0609E952-26DF-46E7-BA86-42532FC5F9FF}" type="sibTrans" cxnId="{6A564057-4D82-44EE-829B-37E6ADC1751E}">
      <dgm:prSet/>
      <dgm:spPr/>
      <dgm:t>
        <a:bodyPr/>
        <a:lstStyle/>
        <a:p>
          <a:endParaRPr lang="en-US"/>
        </a:p>
      </dgm:t>
    </dgm:pt>
    <dgm:pt modelId="{3F6A23E2-29A8-40C0-AF9D-3762EEF1402E}">
      <dgm:prSet phldrT="[Text]"/>
      <dgm:spPr/>
      <dgm:t>
        <a:bodyPr/>
        <a:lstStyle/>
        <a:p>
          <a:r>
            <a:rPr lang="en-US" dirty="0" smtClean="0"/>
            <a:t>2</a:t>
          </a:r>
          <a:endParaRPr lang="en-US" dirty="0"/>
        </a:p>
      </dgm:t>
    </dgm:pt>
    <dgm:pt modelId="{6FE0D9A4-3479-49BB-8EA9-3ADF4CA73410}" type="parTrans" cxnId="{378AC923-B5AF-4EA3-8544-6DE26ED13AE5}">
      <dgm:prSet/>
      <dgm:spPr/>
      <dgm:t>
        <a:bodyPr/>
        <a:lstStyle/>
        <a:p>
          <a:endParaRPr lang="en-US"/>
        </a:p>
      </dgm:t>
    </dgm:pt>
    <dgm:pt modelId="{168D1595-4354-4727-AECD-142298C3AEE3}" type="sibTrans" cxnId="{378AC923-B5AF-4EA3-8544-6DE26ED13AE5}">
      <dgm:prSet/>
      <dgm:spPr/>
      <dgm:t>
        <a:bodyPr/>
        <a:lstStyle/>
        <a:p>
          <a:endParaRPr lang="en-US"/>
        </a:p>
      </dgm:t>
    </dgm:pt>
    <dgm:pt modelId="{A121718F-B82C-4508-B0BF-E1070A429690}">
      <dgm:prSet phldrT="[Text]"/>
      <dgm:spPr/>
      <dgm:t>
        <a:bodyPr/>
        <a:lstStyle/>
        <a:p>
          <a:r>
            <a:rPr lang="en-US" altLang="en-US" dirty="0" smtClean="0"/>
            <a:t>The Board investigates the complaint and if further proceedings are deemed warranted, prepares and “initial </a:t>
          </a:r>
          <a:r>
            <a:rPr lang="en-US" altLang="en-US" dirty="0" smtClean="0"/>
            <a:t>determination.”</a:t>
          </a:r>
          <a:endParaRPr lang="en-US" dirty="0"/>
        </a:p>
      </dgm:t>
    </dgm:pt>
    <dgm:pt modelId="{36248B56-77DA-4A3B-BD85-FBFEEDD14CEA}" type="parTrans" cxnId="{EE06A2E4-547C-4B1E-90F1-54BCE900FC12}">
      <dgm:prSet/>
      <dgm:spPr/>
      <dgm:t>
        <a:bodyPr/>
        <a:lstStyle/>
        <a:p>
          <a:endParaRPr lang="en-US"/>
        </a:p>
      </dgm:t>
    </dgm:pt>
    <dgm:pt modelId="{0E2D9CDF-079E-4DE6-8BE5-96FF39B4CEEE}" type="sibTrans" cxnId="{EE06A2E4-547C-4B1E-90F1-54BCE900FC12}">
      <dgm:prSet/>
      <dgm:spPr/>
      <dgm:t>
        <a:bodyPr/>
        <a:lstStyle/>
        <a:p>
          <a:endParaRPr lang="en-US"/>
        </a:p>
      </dgm:t>
    </dgm:pt>
    <dgm:pt modelId="{3E53C1C8-D94E-4F79-B722-383849C2503C}">
      <dgm:prSet phldrT="[Text]"/>
      <dgm:spPr/>
      <dgm:t>
        <a:bodyPr/>
        <a:lstStyle/>
        <a:p>
          <a:r>
            <a:rPr lang="en-US" dirty="0" smtClean="0"/>
            <a:t>3</a:t>
          </a:r>
          <a:endParaRPr lang="en-US" dirty="0"/>
        </a:p>
      </dgm:t>
    </dgm:pt>
    <dgm:pt modelId="{7AF7ED1C-6467-473A-B3C5-3C99E1CE52E0}" type="parTrans" cxnId="{8FA02FEC-905A-4754-B169-C416954B63E7}">
      <dgm:prSet/>
      <dgm:spPr/>
      <dgm:t>
        <a:bodyPr/>
        <a:lstStyle/>
        <a:p>
          <a:endParaRPr lang="en-US"/>
        </a:p>
      </dgm:t>
    </dgm:pt>
    <dgm:pt modelId="{44FC61F3-2E4C-4E5E-9D62-74D07043466E}" type="sibTrans" cxnId="{8FA02FEC-905A-4754-B169-C416954B63E7}">
      <dgm:prSet/>
      <dgm:spPr/>
      <dgm:t>
        <a:bodyPr/>
        <a:lstStyle/>
        <a:p>
          <a:endParaRPr lang="en-US"/>
        </a:p>
      </dgm:t>
    </dgm:pt>
    <dgm:pt modelId="{00CC5B53-04AA-4A13-937C-4ABA9BC9A5D8}">
      <dgm:prSet phldrT="[Text]"/>
      <dgm:spPr/>
      <dgm:t>
        <a:bodyPr/>
        <a:lstStyle/>
        <a:p>
          <a:r>
            <a:rPr lang="en-US" altLang="en-US" dirty="0" smtClean="0"/>
            <a:t>The respondent may request a </a:t>
          </a:r>
          <a:r>
            <a:rPr lang="en-US" altLang="en-US" dirty="0" smtClean="0"/>
            <a:t>“further consideration</a:t>
          </a:r>
          <a:r>
            <a:rPr lang="en-US" altLang="en-US" dirty="0" smtClean="0"/>
            <a:t>” hearing, then the </a:t>
          </a:r>
          <a:r>
            <a:rPr lang="en-US" altLang="en-US" dirty="0" smtClean="0"/>
            <a:t>board </a:t>
          </a:r>
          <a:r>
            <a:rPr lang="en-US" altLang="en-US" dirty="0" smtClean="0"/>
            <a:t>issues a </a:t>
          </a:r>
          <a:r>
            <a:rPr lang="en-US" altLang="en-US" dirty="0" smtClean="0"/>
            <a:t>decision.</a:t>
          </a:r>
          <a:endParaRPr lang="en-US" dirty="0"/>
        </a:p>
      </dgm:t>
    </dgm:pt>
    <dgm:pt modelId="{E2F4B4BD-EA79-4125-AF69-8F43DF84414D}" type="parTrans" cxnId="{BE6DE71D-7E56-42E0-BA02-E82B8D5483D9}">
      <dgm:prSet/>
      <dgm:spPr/>
      <dgm:t>
        <a:bodyPr/>
        <a:lstStyle/>
        <a:p>
          <a:endParaRPr lang="en-US"/>
        </a:p>
      </dgm:t>
    </dgm:pt>
    <dgm:pt modelId="{0E203147-D7E7-4BFB-B46D-F958D5717545}" type="sibTrans" cxnId="{BE6DE71D-7E56-42E0-BA02-E82B8D5483D9}">
      <dgm:prSet/>
      <dgm:spPr/>
      <dgm:t>
        <a:bodyPr/>
        <a:lstStyle/>
        <a:p>
          <a:endParaRPr lang="en-US"/>
        </a:p>
      </dgm:t>
    </dgm:pt>
    <dgm:pt modelId="{95456687-E008-4B2B-B008-43C942355198}">
      <dgm:prSet phldrT="[Text]"/>
      <dgm:spPr/>
      <dgm:t>
        <a:bodyPr anchor="b"/>
        <a:lstStyle/>
        <a:p>
          <a:r>
            <a:rPr lang="en-US" dirty="0" smtClean="0"/>
            <a:t>4</a:t>
          </a:r>
          <a:endParaRPr lang="en-US" dirty="0"/>
        </a:p>
      </dgm:t>
    </dgm:pt>
    <dgm:pt modelId="{7FCF122A-E7E5-48F5-A511-8FC34B1CC37E}" type="parTrans" cxnId="{A1A3A4D5-10A0-4A19-B391-0C61492A134C}">
      <dgm:prSet/>
      <dgm:spPr/>
      <dgm:t>
        <a:bodyPr/>
        <a:lstStyle/>
        <a:p>
          <a:endParaRPr lang="en-US"/>
        </a:p>
      </dgm:t>
    </dgm:pt>
    <dgm:pt modelId="{B448023D-E6A4-486C-9809-6C0EA08EF1D6}" type="sibTrans" cxnId="{A1A3A4D5-10A0-4A19-B391-0C61492A134C}">
      <dgm:prSet/>
      <dgm:spPr/>
      <dgm:t>
        <a:bodyPr/>
        <a:lstStyle/>
        <a:p>
          <a:endParaRPr lang="en-US"/>
        </a:p>
      </dgm:t>
    </dgm:pt>
    <dgm:pt modelId="{1EFF2FE8-DB1B-4F86-9849-4C682DEA8420}">
      <dgm:prSet/>
      <dgm:spPr/>
      <dgm:t>
        <a:bodyPr/>
        <a:lstStyle/>
        <a:p>
          <a:r>
            <a:rPr lang="en-US" altLang="en-US" dirty="0" smtClean="0"/>
            <a:t>The respondent may then appeal the decision in writing to the ASHA Executive </a:t>
          </a:r>
          <a:r>
            <a:rPr lang="en-US" altLang="en-US" dirty="0" smtClean="0"/>
            <a:t>Board, </a:t>
          </a:r>
          <a:r>
            <a:rPr lang="en-US" altLang="en-US" dirty="0" smtClean="0"/>
            <a:t>who then issues a final </a:t>
          </a:r>
          <a:r>
            <a:rPr lang="en-US" altLang="en-US" dirty="0" smtClean="0"/>
            <a:t>decision.</a:t>
          </a:r>
          <a:endParaRPr lang="en-US" dirty="0"/>
        </a:p>
      </dgm:t>
    </dgm:pt>
    <dgm:pt modelId="{F473F699-8BDB-41E9-AEDE-980772AC1781}" type="parTrans" cxnId="{853ACBCC-A8E8-454E-8F35-38BA618664E8}">
      <dgm:prSet/>
      <dgm:spPr/>
      <dgm:t>
        <a:bodyPr/>
        <a:lstStyle/>
        <a:p>
          <a:endParaRPr lang="en-US"/>
        </a:p>
      </dgm:t>
    </dgm:pt>
    <dgm:pt modelId="{4C45DEFF-8F17-49E1-882B-CE5C32D77F76}" type="sibTrans" cxnId="{853ACBCC-A8E8-454E-8F35-38BA618664E8}">
      <dgm:prSet/>
      <dgm:spPr/>
      <dgm:t>
        <a:bodyPr/>
        <a:lstStyle/>
        <a:p>
          <a:endParaRPr lang="en-US"/>
        </a:p>
      </dgm:t>
    </dgm:pt>
    <dgm:pt modelId="{0813AD71-189E-4C52-9CC4-5ACB17A9D7AF}" type="pres">
      <dgm:prSet presAssocID="{0D48C61C-E2DC-4551-9AAB-3799008A4C67}" presName="linearFlow" presStyleCnt="0">
        <dgm:presLayoutVars>
          <dgm:dir/>
          <dgm:animLvl val="lvl"/>
          <dgm:resizeHandles val="exact"/>
        </dgm:presLayoutVars>
      </dgm:prSet>
      <dgm:spPr/>
      <dgm:t>
        <a:bodyPr/>
        <a:lstStyle/>
        <a:p>
          <a:endParaRPr lang="en-US"/>
        </a:p>
      </dgm:t>
    </dgm:pt>
    <dgm:pt modelId="{4D2ED01D-E50F-4E5D-ACF3-019244083DD6}" type="pres">
      <dgm:prSet presAssocID="{B1597210-859D-4BE4-8632-5928B43498AA}" presName="composite" presStyleCnt="0"/>
      <dgm:spPr/>
    </dgm:pt>
    <dgm:pt modelId="{F5E92F89-5C7E-4D9D-A8D7-E7F35BEDDA67}" type="pres">
      <dgm:prSet presAssocID="{B1597210-859D-4BE4-8632-5928B43498AA}" presName="parentText" presStyleLbl="alignNode1" presStyleIdx="0" presStyleCnt="4">
        <dgm:presLayoutVars>
          <dgm:chMax val="1"/>
          <dgm:bulletEnabled val="1"/>
        </dgm:presLayoutVars>
      </dgm:prSet>
      <dgm:spPr/>
      <dgm:t>
        <a:bodyPr/>
        <a:lstStyle/>
        <a:p>
          <a:endParaRPr lang="en-US"/>
        </a:p>
      </dgm:t>
    </dgm:pt>
    <dgm:pt modelId="{64ABD49C-35EA-4CC7-B406-1E0104563B58}" type="pres">
      <dgm:prSet presAssocID="{B1597210-859D-4BE4-8632-5928B43498AA}" presName="descendantText" presStyleLbl="alignAcc1" presStyleIdx="0" presStyleCnt="4">
        <dgm:presLayoutVars>
          <dgm:bulletEnabled val="1"/>
        </dgm:presLayoutVars>
      </dgm:prSet>
      <dgm:spPr/>
      <dgm:t>
        <a:bodyPr/>
        <a:lstStyle/>
        <a:p>
          <a:endParaRPr lang="en-US"/>
        </a:p>
      </dgm:t>
    </dgm:pt>
    <dgm:pt modelId="{117D738C-78B9-4EE1-AEBF-BEA99B845A27}" type="pres">
      <dgm:prSet presAssocID="{47A47D99-5850-4B90-91C9-F4FAC14DDF67}" presName="sp" presStyleCnt="0"/>
      <dgm:spPr/>
    </dgm:pt>
    <dgm:pt modelId="{EA92EF6E-1DFA-4EE4-92B7-071D2F0D44C0}" type="pres">
      <dgm:prSet presAssocID="{3F6A23E2-29A8-40C0-AF9D-3762EEF1402E}" presName="composite" presStyleCnt="0"/>
      <dgm:spPr/>
    </dgm:pt>
    <dgm:pt modelId="{837FE4D9-7865-4928-92C1-B73BCB0F4C37}" type="pres">
      <dgm:prSet presAssocID="{3F6A23E2-29A8-40C0-AF9D-3762EEF1402E}" presName="parentText" presStyleLbl="alignNode1" presStyleIdx="1" presStyleCnt="4">
        <dgm:presLayoutVars>
          <dgm:chMax val="1"/>
          <dgm:bulletEnabled val="1"/>
        </dgm:presLayoutVars>
      </dgm:prSet>
      <dgm:spPr/>
      <dgm:t>
        <a:bodyPr/>
        <a:lstStyle/>
        <a:p>
          <a:endParaRPr lang="en-US"/>
        </a:p>
      </dgm:t>
    </dgm:pt>
    <dgm:pt modelId="{B9971F25-60D6-447D-98C1-3A229B2F2F17}" type="pres">
      <dgm:prSet presAssocID="{3F6A23E2-29A8-40C0-AF9D-3762EEF1402E}" presName="descendantText" presStyleLbl="alignAcc1" presStyleIdx="1" presStyleCnt="4">
        <dgm:presLayoutVars>
          <dgm:bulletEnabled val="1"/>
        </dgm:presLayoutVars>
      </dgm:prSet>
      <dgm:spPr/>
      <dgm:t>
        <a:bodyPr/>
        <a:lstStyle/>
        <a:p>
          <a:endParaRPr lang="en-US"/>
        </a:p>
      </dgm:t>
    </dgm:pt>
    <dgm:pt modelId="{CDD1D175-BE83-495D-8FA3-368CA7709E2A}" type="pres">
      <dgm:prSet presAssocID="{168D1595-4354-4727-AECD-142298C3AEE3}" presName="sp" presStyleCnt="0"/>
      <dgm:spPr/>
    </dgm:pt>
    <dgm:pt modelId="{B503EF6F-1E8F-4843-8BC3-757123F08889}" type="pres">
      <dgm:prSet presAssocID="{3E53C1C8-D94E-4F79-B722-383849C2503C}" presName="composite" presStyleCnt="0"/>
      <dgm:spPr/>
    </dgm:pt>
    <dgm:pt modelId="{DEC9ED28-7DAE-4826-9671-CC4E704182F0}" type="pres">
      <dgm:prSet presAssocID="{3E53C1C8-D94E-4F79-B722-383849C2503C}" presName="parentText" presStyleLbl="alignNode1" presStyleIdx="2" presStyleCnt="4">
        <dgm:presLayoutVars>
          <dgm:chMax val="1"/>
          <dgm:bulletEnabled val="1"/>
        </dgm:presLayoutVars>
      </dgm:prSet>
      <dgm:spPr/>
      <dgm:t>
        <a:bodyPr/>
        <a:lstStyle/>
        <a:p>
          <a:endParaRPr lang="en-US"/>
        </a:p>
      </dgm:t>
    </dgm:pt>
    <dgm:pt modelId="{C5BB5A85-D7C9-4C0A-BE7C-EE05E4724BF6}" type="pres">
      <dgm:prSet presAssocID="{3E53C1C8-D94E-4F79-B722-383849C2503C}" presName="descendantText" presStyleLbl="alignAcc1" presStyleIdx="2" presStyleCnt="4">
        <dgm:presLayoutVars>
          <dgm:bulletEnabled val="1"/>
        </dgm:presLayoutVars>
      </dgm:prSet>
      <dgm:spPr/>
      <dgm:t>
        <a:bodyPr/>
        <a:lstStyle/>
        <a:p>
          <a:endParaRPr lang="en-US"/>
        </a:p>
      </dgm:t>
    </dgm:pt>
    <dgm:pt modelId="{44F1568B-153A-4EA7-9DCC-7CFDAACD31A1}" type="pres">
      <dgm:prSet presAssocID="{44FC61F3-2E4C-4E5E-9D62-74D07043466E}" presName="sp" presStyleCnt="0"/>
      <dgm:spPr/>
    </dgm:pt>
    <dgm:pt modelId="{973848CE-AAC1-4FD6-A9FA-6B767F051304}" type="pres">
      <dgm:prSet presAssocID="{95456687-E008-4B2B-B008-43C942355198}" presName="composite" presStyleCnt="0"/>
      <dgm:spPr/>
    </dgm:pt>
    <dgm:pt modelId="{C6396F80-D53B-4341-BDB8-804AEBADF2C9}" type="pres">
      <dgm:prSet presAssocID="{95456687-E008-4B2B-B008-43C942355198}" presName="parentText" presStyleLbl="alignNode1" presStyleIdx="3" presStyleCnt="4">
        <dgm:presLayoutVars>
          <dgm:chMax val="1"/>
          <dgm:bulletEnabled val="1"/>
        </dgm:presLayoutVars>
      </dgm:prSet>
      <dgm:spPr/>
      <dgm:t>
        <a:bodyPr/>
        <a:lstStyle/>
        <a:p>
          <a:endParaRPr lang="en-US"/>
        </a:p>
      </dgm:t>
    </dgm:pt>
    <dgm:pt modelId="{06D12809-D361-422D-81FE-8DCB7EC35D7A}" type="pres">
      <dgm:prSet presAssocID="{95456687-E008-4B2B-B008-43C942355198}" presName="descendantText" presStyleLbl="alignAcc1" presStyleIdx="3" presStyleCnt="4" custLinFactNeighborX="-166" custLinFactNeighborY="-439">
        <dgm:presLayoutVars>
          <dgm:bulletEnabled val="1"/>
        </dgm:presLayoutVars>
      </dgm:prSet>
      <dgm:spPr/>
      <dgm:t>
        <a:bodyPr/>
        <a:lstStyle/>
        <a:p>
          <a:endParaRPr lang="en-US"/>
        </a:p>
      </dgm:t>
    </dgm:pt>
  </dgm:ptLst>
  <dgm:cxnLst>
    <dgm:cxn modelId="{EE06A2E4-547C-4B1E-90F1-54BCE900FC12}" srcId="{3F6A23E2-29A8-40C0-AF9D-3762EEF1402E}" destId="{A121718F-B82C-4508-B0BF-E1070A429690}" srcOrd="0" destOrd="0" parTransId="{36248B56-77DA-4A3B-BD85-FBFEEDD14CEA}" sibTransId="{0E2D9CDF-079E-4DE6-8BE5-96FF39B4CEEE}"/>
    <dgm:cxn modelId="{A88A2864-6FAC-48EE-A99B-BEE13449EC3A}" type="presOf" srcId="{A121718F-B82C-4508-B0BF-E1070A429690}" destId="{B9971F25-60D6-447D-98C1-3A229B2F2F17}" srcOrd="0" destOrd="0" presId="urn:microsoft.com/office/officeart/2005/8/layout/chevron2"/>
    <dgm:cxn modelId="{378AC923-B5AF-4EA3-8544-6DE26ED13AE5}" srcId="{0D48C61C-E2DC-4551-9AAB-3799008A4C67}" destId="{3F6A23E2-29A8-40C0-AF9D-3762EEF1402E}" srcOrd="1" destOrd="0" parTransId="{6FE0D9A4-3479-49BB-8EA9-3ADF4CA73410}" sibTransId="{168D1595-4354-4727-AECD-142298C3AEE3}"/>
    <dgm:cxn modelId="{E765FC42-B783-466A-BB02-9D009E4FCD27}" type="presOf" srcId="{3F6A23E2-29A8-40C0-AF9D-3762EEF1402E}" destId="{837FE4D9-7865-4928-92C1-B73BCB0F4C37}" srcOrd="0" destOrd="0" presId="urn:microsoft.com/office/officeart/2005/8/layout/chevron2"/>
    <dgm:cxn modelId="{F0CF4DB5-0E12-416C-B6C1-814E91720E2F}" type="presOf" srcId="{3E53C1C8-D94E-4F79-B722-383849C2503C}" destId="{DEC9ED28-7DAE-4826-9671-CC4E704182F0}" srcOrd="0" destOrd="0" presId="urn:microsoft.com/office/officeart/2005/8/layout/chevron2"/>
    <dgm:cxn modelId="{6A975DB7-5A3C-4004-A0B7-5E7F9AC34802}" type="presOf" srcId="{35C5500B-4C45-472D-95BC-9B61BED1002D}" destId="{64ABD49C-35EA-4CC7-B406-1E0104563B58}" srcOrd="0" destOrd="0" presId="urn:microsoft.com/office/officeart/2005/8/layout/chevron2"/>
    <dgm:cxn modelId="{6A564057-4D82-44EE-829B-37E6ADC1751E}" srcId="{B1597210-859D-4BE4-8632-5928B43498AA}" destId="{35C5500B-4C45-472D-95BC-9B61BED1002D}" srcOrd="0" destOrd="0" parTransId="{930CBA28-F89A-4608-A7E7-0416EA387CF9}" sibTransId="{0609E952-26DF-46E7-BA86-42532FC5F9FF}"/>
    <dgm:cxn modelId="{84D9FF44-C056-4D97-8C1C-92D9B3EA766E}" type="presOf" srcId="{1EFF2FE8-DB1B-4F86-9849-4C682DEA8420}" destId="{06D12809-D361-422D-81FE-8DCB7EC35D7A}" srcOrd="0" destOrd="0" presId="urn:microsoft.com/office/officeart/2005/8/layout/chevron2"/>
    <dgm:cxn modelId="{7DEC98D2-781E-44A8-A8F0-D300C38450FA}" srcId="{0D48C61C-E2DC-4551-9AAB-3799008A4C67}" destId="{B1597210-859D-4BE4-8632-5928B43498AA}" srcOrd="0" destOrd="0" parTransId="{D0543BB8-BF5A-466C-AD41-2FF899CA6B9B}" sibTransId="{47A47D99-5850-4B90-91C9-F4FAC14DDF67}"/>
    <dgm:cxn modelId="{A1A3A4D5-10A0-4A19-B391-0C61492A134C}" srcId="{0D48C61C-E2DC-4551-9AAB-3799008A4C67}" destId="{95456687-E008-4B2B-B008-43C942355198}" srcOrd="3" destOrd="0" parTransId="{7FCF122A-E7E5-48F5-A511-8FC34B1CC37E}" sibTransId="{B448023D-E6A4-486C-9809-6C0EA08EF1D6}"/>
    <dgm:cxn modelId="{C00CCE76-AC36-4FC6-91B9-13BB23B0363B}" type="presOf" srcId="{B1597210-859D-4BE4-8632-5928B43498AA}" destId="{F5E92F89-5C7E-4D9D-A8D7-E7F35BEDDA67}" srcOrd="0" destOrd="0" presId="urn:microsoft.com/office/officeart/2005/8/layout/chevron2"/>
    <dgm:cxn modelId="{8FA02FEC-905A-4754-B169-C416954B63E7}" srcId="{0D48C61C-E2DC-4551-9AAB-3799008A4C67}" destId="{3E53C1C8-D94E-4F79-B722-383849C2503C}" srcOrd="2" destOrd="0" parTransId="{7AF7ED1C-6467-473A-B3C5-3C99E1CE52E0}" sibTransId="{44FC61F3-2E4C-4E5E-9D62-74D07043466E}"/>
    <dgm:cxn modelId="{216FD916-A716-4ED0-B1C4-E0AD1B5CFF57}" type="presOf" srcId="{0D48C61C-E2DC-4551-9AAB-3799008A4C67}" destId="{0813AD71-189E-4C52-9CC4-5ACB17A9D7AF}" srcOrd="0" destOrd="0" presId="urn:microsoft.com/office/officeart/2005/8/layout/chevron2"/>
    <dgm:cxn modelId="{412F0E59-90D4-407F-8218-4428C65B30E7}" type="presOf" srcId="{95456687-E008-4B2B-B008-43C942355198}" destId="{C6396F80-D53B-4341-BDB8-804AEBADF2C9}" srcOrd="0" destOrd="0" presId="urn:microsoft.com/office/officeart/2005/8/layout/chevron2"/>
    <dgm:cxn modelId="{BE6DE71D-7E56-42E0-BA02-E82B8D5483D9}" srcId="{3E53C1C8-D94E-4F79-B722-383849C2503C}" destId="{00CC5B53-04AA-4A13-937C-4ABA9BC9A5D8}" srcOrd="0" destOrd="0" parTransId="{E2F4B4BD-EA79-4125-AF69-8F43DF84414D}" sibTransId="{0E203147-D7E7-4BFB-B46D-F958D5717545}"/>
    <dgm:cxn modelId="{CDF6060D-483F-459F-BC9D-0F08DB8A4ECA}" type="presOf" srcId="{00CC5B53-04AA-4A13-937C-4ABA9BC9A5D8}" destId="{C5BB5A85-D7C9-4C0A-BE7C-EE05E4724BF6}" srcOrd="0" destOrd="0" presId="urn:microsoft.com/office/officeart/2005/8/layout/chevron2"/>
    <dgm:cxn modelId="{853ACBCC-A8E8-454E-8F35-38BA618664E8}" srcId="{95456687-E008-4B2B-B008-43C942355198}" destId="{1EFF2FE8-DB1B-4F86-9849-4C682DEA8420}" srcOrd="0" destOrd="0" parTransId="{F473F699-8BDB-41E9-AEDE-980772AC1781}" sibTransId="{4C45DEFF-8F17-49E1-882B-CE5C32D77F76}"/>
    <dgm:cxn modelId="{3CCFE6CB-3564-489F-934A-ED2517D73E8A}" type="presParOf" srcId="{0813AD71-189E-4C52-9CC4-5ACB17A9D7AF}" destId="{4D2ED01D-E50F-4E5D-ACF3-019244083DD6}" srcOrd="0" destOrd="0" presId="urn:microsoft.com/office/officeart/2005/8/layout/chevron2"/>
    <dgm:cxn modelId="{A1DA4759-58C8-4027-AFE2-310C755645E5}" type="presParOf" srcId="{4D2ED01D-E50F-4E5D-ACF3-019244083DD6}" destId="{F5E92F89-5C7E-4D9D-A8D7-E7F35BEDDA67}" srcOrd="0" destOrd="0" presId="urn:microsoft.com/office/officeart/2005/8/layout/chevron2"/>
    <dgm:cxn modelId="{76BD35A7-5A40-4A1B-8E27-1DE174555729}" type="presParOf" srcId="{4D2ED01D-E50F-4E5D-ACF3-019244083DD6}" destId="{64ABD49C-35EA-4CC7-B406-1E0104563B58}" srcOrd="1" destOrd="0" presId="urn:microsoft.com/office/officeart/2005/8/layout/chevron2"/>
    <dgm:cxn modelId="{E6C1103C-BA66-41FB-A8C1-D355A9B4CB1E}" type="presParOf" srcId="{0813AD71-189E-4C52-9CC4-5ACB17A9D7AF}" destId="{117D738C-78B9-4EE1-AEBF-BEA99B845A27}" srcOrd="1" destOrd="0" presId="urn:microsoft.com/office/officeart/2005/8/layout/chevron2"/>
    <dgm:cxn modelId="{8011F343-F6BB-43B5-8E7C-92B27AFBF344}" type="presParOf" srcId="{0813AD71-189E-4C52-9CC4-5ACB17A9D7AF}" destId="{EA92EF6E-1DFA-4EE4-92B7-071D2F0D44C0}" srcOrd="2" destOrd="0" presId="urn:microsoft.com/office/officeart/2005/8/layout/chevron2"/>
    <dgm:cxn modelId="{3D2130B0-FC57-487C-B5D5-814ECB25E969}" type="presParOf" srcId="{EA92EF6E-1DFA-4EE4-92B7-071D2F0D44C0}" destId="{837FE4D9-7865-4928-92C1-B73BCB0F4C37}" srcOrd="0" destOrd="0" presId="urn:microsoft.com/office/officeart/2005/8/layout/chevron2"/>
    <dgm:cxn modelId="{83404352-E399-44E8-8AD2-33A130F59942}" type="presParOf" srcId="{EA92EF6E-1DFA-4EE4-92B7-071D2F0D44C0}" destId="{B9971F25-60D6-447D-98C1-3A229B2F2F17}" srcOrd="1" destOrd="0" presId="urn:microsoft.com/office/officeart/2005/8/layout/chevron2"/>
    <dgm:cxn modelId="{CE0F055C-8A76-4CA1-90AA-90A8CD4C3ECC}" type="presParOf" srcId="{0813AD71-189E-4C52-9CC4-5ACB17A9D7AF}" destId="{CDD1D175-BE83-495D-8FA3-368CA7709E2A}" srcOrd="3" destOrd="0" presId="urn:microsoft.com/office/officeart/2005/8/layout/chevron2"/>
    <dgm:cxn modelId="{82B16C56-B63B-4E37-B5C2-B792FB6E49F7}" type="presParOf" srcId="{0813AD71-189E-4C52-9CC4-5ACB17A9D7AF}" destId="{B503EF6F-1E8F-4843-8BC3-757123F08889}" srcOrd="4" destOrd="0" presId="urn:microsoft.com/office/officeart/2005/8/layout/chevron2"/>
    <dgm:cxn modelId="{AEC54C0A-5DF6-4756-AF69-F3298B2DFB4D}" type="presParOf" srcId="{B503EF6F-1E8F-4843-8BC3-757123F08889}" destId="{DEC9ED28-7DAE-4826-9671-CC4E704182F0}" srcOrd="0" destOrd="0" presId="urn:microsoft.com/office/officeart/2005/8/layout/chevron2"/>
    <dgm:cxn modelId="{3D033E26-E5C6-4D04-95BC-18B5BB8C4D43}" type="presParOf" srcId="{B503EF6F-1E8F-4843-8BC3-757123F08889}" destId="{C5BB5A85-D7C9-4C0A-BE7C-EE05E4724BF6}" srcOrd="1" destOrd="0" presId="urn:microsoft.com/office/officeart/2005/8/layout/chevron2"/>
    <dgm:cxn modelId="{C1FA626F-749D-4855-B10C-B5C2E189AC91}" type="presParOf" srcId="{0813AD71-189E-4C52-9CC4-5ACB17A9D7AF}" destId="{44F1568B-153A-4EA7-9DCC-7CFDAACD31A1}" srcOrd="5" destOrd="0" presId="urn:microsoft.com/office/officeart/2005/8/layout/chevron2"/>
    <dgm:cxn modelId="{3CBB97DF-E4A3-4C48-8F21-39226D0F2E2C}" type="presParOf" srcId="{0813AD71-189E-4C52-9CC4-5ACB17A9D7AF}" destId="{973848CE-AAC1-4FD6-A9FA-6B767F051304}" srcOrd="6" destOrd="0" presId="urn:microsoft.com/office/officeart/2005/8/layout/chevron2"/>
    <dgm:cxn modelId="{1EBB1DD9-8995-403C-9137-F93F35B79ED1}" type="presParOf" srcId="{973848CE-AAC1-4FD6-A9FA-6B767F051304}" destId="{C6396F80-D53B-4341-BDB8-804AEBADF2C9}" srcOrd="0" destOrd="0" presId="urn:microsoft.com/office/officeart/2005/8/layout/chevron2"/>
    <dgm:cxn modelId="{62ED1F21-AF05-4F08-965D-F3756F32FF1A}" type="presParOf" srcId="{973848CE-AAC1-4FD6-A9FA-6B767F051304}" destId="{06D12809-D361-422D-81FE-8DCB7EC35D7A}"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CE5B236-94C0-47EE-9999-12F5E2FE8D2F}" type="doc">
      <dgm:prSet loTypeId="urn:microsoft.com/office/officeart/2005/8/layout/matrix3" loCatId="matrix" qsTypeId="urn:microsoft.com/office/officeart/2005/8/quickstyle/simple5" qsCatId="simple" csTypeId="urn:microsoft.com/office/officeart/2005/8/colors/accent1_2" csCatId="accent1"/>
      <dgm:spPr/>
      <dgm:t>
        <a:bodyPr/>
        <a:lstStyle/>
        <a:p>
          <a:endParaRPr lang="en-US"/>
        </a:p>
      </dgm:t>
    </dgm:pt>
    <dgm:pt modelId="{1B313BD9-2B15-445C-A9EF-626B80789D19}">
      <dgm:prSet/>
      <dgm:spPr/>
      <dgm:t>
        <a:bodyPr/>
        <a:lstStyle/>
        <a:p>
          <a:pPr rtl="0"/>
          <a:r>
            <a:rPr lang="en-US" dirty="0" smtClean="0"/>
            <a:t>Consult the current codes of ethics that apply to you</a:t>
          </a:r>
          <a:endParaRPr lang="en-US" dirty="0"/>
        </a:p>
      </dgm:t>
    </dgm:pt>
    <dgm:pt modelId="{7BF065E2-7C19-4E1E-B88A-4D483788B82C}" type="parTrans" cxnId="{E4C9A85E-C864-4844-B2BA-F6519E3B94DF}">
      <dgm:prSet/>
      <dgm:spPr/>
      <dgm:t>
        <a:bodyPr/>
        <a:lstStyle/>
        <a:p>
          <a:endParaRPr lang="en-US"/>
        </a:p>
      </dgm:t>
    </dgm:pt>
    <dgm:pt modelId="{A4D34849-CEDC-4300-B58E-A433C776BA8E}" type="sibTrans" cxnId="{E4C9A85E-C864-4844-B2BA-F6519E3B94DF}">
      <dgm:prSet/>
      <dgm:spPr/>
      <dgm:t>
        <a:bodyPr/>
        <a:lstStyle/>
        <a:p>
          <a:endParaRPr lang="en-US"/>
        </a:p>
      </dgm:t>
    </dgm:pt>
    <dgm:pt modelId="{06E4803B-5C20-4FB4-B253-CA64F8EF8E42}">
      <dgm:prSet/>
      <dgm:spPr/>
      <dgm:t>
        <a:bodyPr/>
        <a:lstStyle/>
        <a:p>
          <a:pPr rtl="0"/>
          <a:r>
            <a:rPr lang="en-US" dirty="0" smtClean="0"/>
            <a:t>Check with the Boards of Ethics of your local, state, and/or national professional associations</a:t>
          </a:r>
          <a:endParaRPr lang="en-US" dirty="0"/>
        </a:p>
      </dgm:t>
    </dgm:pt>
    <dgm:pt modelId="{284A17BD-0068-48D7-AF74-321DCCF3D272}" type="parTrans" cxnId="{E08F14C8-EB11-4FEF-BFAE-74D396F09CDA}">
      <dgm:prSet/>
      <dgm:spPr/>
      <dgm:t>
        <a:bodyPr/>
        <a:lstStyle/>
        <a:p>
          <a:endParaRPr lang="en-US"/>
        </a:p>
      </dgm:t>
    </dgm:pt>
    <dgm:pt modelId="{7B39160B-77F4-4EA4-BE8A-D491CE98EABA}" type="sibTrans" cxnId="{E08F14C8-EB11-4FEF-BFAE-74D396F09CDA}">
      <dgm:prSet/>
      <dgm:spPr/>
      <dgm:t>
        <a:bodyPr/>
        <a:lstStyle/>
        <a:p>
          <a:endParaRPr lang="en-US"/>
        </a:p>
      </dgm:t>
    </dgm:pt>
    <dgm:pt modelId="{86DA1345-B1D2-4CB1-8D8B-2062B3D61663}">
      <dgm:prSet/>
      <dgm:spPr/>
      <dgm:t>
        <a:bodyPr/>
        <a:lstStyle/>
        <a:p>
          <a:pPr rtl="0"/>
          <a:r>
            <a:rPr lang="en-US" smtClean="0"/>
            <a:t>Talk with a trusted colleague, supervisor, or former professor who is knowledgeable &amp; willing to give confidential advice</a:t>
          </a:r>
          <a:endParaRPr lang="en-US"/>
        </a:p>
      </dgm:t>
    </dgm:pt>
    <dgm:pt modelId="{77645072-95EE-49BB-9741-7D0E135991C3}" type="parTrans" cxnId="{F0C0D69C-25AF-4EFB-B66D-3FC2DE70C0D9}">
      <dgm:prSet/>
      <dgm:spPr/>
      <dgm:t>
        <a:bodyPr/>
        <a:lstStyle/>
        <a:p>
          <a:endParaRPr lang="en-US"/>
        </a:p>
      </dgm:t>
    </dgm:pt>
    <dgm:pt modelId="{0C643035-28FD-4F0E-ABAC-08252F32DB92}" type="sibTrans" cxnId="{F0C0D69C-25AF-4EFB-B66D-3FC2DE70C0D9}">
      <dgm:prSet/>
      <dgm:spPr/>
      <dgm:t>
        <a:bodyPr/>
        <a:lstStyle/>
        <a:p>
          <a:endParaRPr lang="en-US"/>
        </a:p>
      </dgm:t>
    </dgm:pt>
    <dgm:pt modelId="{47E60606-F45D-42BE-9759-D31D19556B3B}">
      <dgm:prSet/>
      <dgm:spPr/>
      <dgm:t>
        <a:bodyPr/>
        <a:lstStyle/>
        <a:p>
          <a:pPr rtl="0"/>
          <a:r>
            <a:rPr lang="en-US" smtClean="0"/>
            <a:t>Retain an attorney who is experienced in professional liability issues, malpractice, contracts or labor law</a:t>
          </a:r>
          <a:endParaRPr lang="en-US"/>
        </a:p>
      </dgm:t>
    </dgm:pt>
    <dgm:pt modelId="{14E4FF63-C08B-42A9-B92A-D2DFFC68D148}" type="parTrans" cxnId="{DBA50717-3477-426D-A23A-47744EA479BB}">
      <dgm:prSet/>
      <dgm:spPr/>
      <dgm:t>
        <a:bodyPr/>
        <a:lstStyle/>
        <a:p>
          <a:endParaRPr lang="en-US"/>
        </a:p>
      </dgm:t>
    </dgm:pt>
    <dgm:pt modelId="{FDB9B263-9169-4DB0-83A6-326964ED8F44}" type="sibTrans" cxnId="{DBA50717-3477-426D-A23A-47744EA479BB}">
      <dgm:prSet/>
      <dgm:spPr/>
      <dgm:t>
        <a:bodyPr/>
        <a:lstStyle/>
        <a:p>
          <a:endParaRPr lang="en-US"/>
        </a:p>
      </dgm:t>
    </dgm:pt>
    <dgm:pt modelId="{B595381B-20FD-47FD-9E94-1D658DEE1C66}" type="pres">
      <dgm:prSet presAssocID="{4CE5B236-94C0-47EE-9999-12F5E2FE8D2F}" presName="matrix" presStyleCnt="0">
        <dgm:presLayoutVars>
          <dgm:chMax val="1"/>
          <dgm:dir/>
          <dgm:resizeHandles val="exact"/>
        </dgm:presLayoutVars>
      </dgm:prSet>
      <dgm:spPr/>
      <dgm:t>
        <a:bodyPr/>
        <a:lstStyle/>
        <a:p>
          <a:endParaRPr lang="en-US"/>
        </a:p>
      </dgm:t>
    </dgm:pt>
    <dgm:pt modelId="{ED1BBCC9-BBAC-423D-9231-1EFF95593C8F}" type="pres">
      <dgm:prSet presAssocID="{4CE5B236-94C0-47EE-9999-12F5E2FE8D2F}" presName="diamond" presStyleLbl="bgShp" presStyleIdx="0" presStyleCnt="1"/>
      <dgm:spPr/>
    </dgm:pt>
    <dgm:pt modelId="{0F23B00D-7679-4C9E-AF2E-E77FBF3E89FA}" type="pres">
      <dgm:prSet presAssocID="{4CE5B236-94C0-47EE-9999-12F5E2FE8D2F}" presName="quad1" presStyleLbl="node1" presStyleIdx="0" presStyleCnt="4">
        <dgm:presLayoutVars>
          <dgm:chMax val="0"/>
          <dgm:chPref val="0"/>
          <dgm:bulletEnabled val="1"/>
        </dgm:presLayoutVars>
      </dgm:prSet>
      <dgm:spPr/>
      <dgm:t>
        <a:bodyPr/>
        <a:lstStyle/>
        <a:p>
          <a:endParaRPr lang="en-US"/>
        </a:p>
      </dgm:t>
    </dgm:pt>
    <dgm:pt modelId="{095C3C02-C828-4B69-9B38-134B59816620}" type="pres">
      <dgm:prSet presAssocID="{4CE5B236-94C0-47EE-9999-12F5E2FE8D2F}" presName="quad2" presStyleLbl="node1" presStyleIdx="1" presStyleCnt="4">
        <dgm:presLayoutVars>
          <dgm:chMax val="0"/>
          <dgm:chPref val="0"/>
          <dgm:bulletEnabled val="1"/>
        </dgm:presLayoutVars>
      </dgm:prSet>
      <dgm:spPr/>
      <dgm:t>
        <a:bodyPr/>
        <a:lstStyle/>
        <a:p>
          <a:endParaRPr lang="en-US"/>
        </a:p>
      </dgm:t>
    </dgm:pt>
    <dgm:pt modelId="{BCEB531C-884B-4FBF-878C-60EA978A1C49}" type="pres">
      <dgm:prSet presAssocID="{4CE5B236-94C0-47EE-9999-12F5E2FE8D2F}" presName="quad3" presStyleLbl="node1" presStyleIdx="2" presStyleCnt="4">
        <dgm:presLayoutVars>
          <dgm:chMax val="0"/>
          <dgm:chPref val="0"/>
          <dgm:bulletEnabled val="1"/>
        </dgm:presLayoutVars>
      </dgm:prSet>
      <dgm:spPr/>
      <dgm:t>
        <a:bodyPr/>
        <a:lstStyle/>
        <a:p>
          <a:endParaRPr lang="en-US"/>
        </a:p>
      </dgm:t>
    </dgm:pt>
    <dgm:pt modelId="{BCC72DA9-5C75-4016-AC4F-EE49E4FAFD47}" type="pres">
      <dgm:prSet presAssocID="{4CE5B236-94C0-47EE-9999-12F5E2FE8D2F}" presName="quad4" presStyleLbl="node1" presStyleIdx="3" presStyleCnt="4">
        <dgm:presLayoutVars>
          <dgm:chMax val="0"/>
          <dgm:chPref val="0"/>
          <dgm:bulletEnabled val="1"/>
        </dgm:presLayoutVars>
      </dgm:prSet>
      <dgm:spPr/>
      <dgm:t>
        <a:bodyPr/>
        <a:lstStyle/>
        <a:p>
          <a:endParaRPr lang="en-US"/>
        </a:p>
      </dgm:t>
    </dgm:pt>
  </dgm:ptLst>
  <dgm:cxnLst>
    <dgm:cxn modelId="{E08F14C8-EB11-4FEF-BFAE-74D396F09CDA}" srcId="{4CE5B236-94C0-47EE-9999-12F5E2FE8D2F}" destId="{06E4803B-5C20-4FB4-B253-CA64F8EF8E42}" srcOrd="1" destOrd="0" parTransId="{284A17BD-0068-48D7-AF74-321DCCF3D272}" sibTransId="{7B39160B-77F4-4EA4-BE8A-D491CE98EABA}"/>
    <dgm:cxn modelId="{E54A13EA-56F1-4CCB-8C2B-021FA77695B2}" type="presOf" srcId="{06E4803B-5C20-4FB4-B253-CA64F8EF8E42}" destId="{095C3C02-C828-4B69-9B38-134B59816620}" srcOrd="0" destOrd="0" presId="urn:microsoft.com/office/officeart/2005/8/layout/matrix3"/>
    <dgm:cxn modelId="{F0C0D69C-25AF-4EFB-B66D-3FC2DE70C0D9}" srcId="{4CE5B236-94C0-47EE-9999-12F5E2FE8D2F}" destId="{86DA1345-B1D2-4CB1-8D8B-2062B3D61663}" srcOrd="2" destOrd="0" parTransId="{77645072-95EE-49BB-9741-7D0E135991C3}" sibTransId="{0C643035-28FD-4F0E-ABAC-08252F32DB92}"/>
    <dgm:cxn modelId="{E7A808FF-13A8-4896-AA41-BEADF7609A36}" type="presOf" srcId="{4CE5B236-94C0-47EE-9999-12F5E2FE8D2F}" destId="{B595381B-20FD-47FD-9E94-1D658DEE1C66}" srcOrd="0" destOrd="0" presId="urn:microsoft.com/office/officeart/2005/8/layout/matrix3"/>
    <dgm:cxn modelId="{5D6F5E38-7C0F-41FE-9093-49C9836701C8}" type="presOf" srcId="{1B313BD9-2B15-445C-A9EF-626B80789D19}" destId="{0F23B00D-7679-4C9E-AF2E-E77FBF3E89FA}" srcOrd="0" destOrd="0" presId="urn:microsoft.com/office/officeart/2005/8/layout/matrix3"/>
    <dgm:cxn modelId="{5DB368CE-D74D-4C29-8AC5-D4E823DD205B}" type="presOf" srcId="{86DA1345-B1D2-4CB1-8D8B-2062B3D61663}" destId="{BCEB531C-884B-4FBF-878C-60EA978A1C49}" srcOrd="0" destOrd="0" presId="urn:microsoft.com/office/officeart/2005/8/layout/matrix3"/>
    <dgm:cxn modelId="{E4C9A85E-C864-4844-B2BA-F6519E3B94DF}" srcId="{4CE5B236-94C0-47EE-9999-12F5E2FE8D2F}" destId="{1B313BD9-2B15-445C-A9EF-626B80789D19}" srcOrd="0" destOrd="0" parTransId="{7BF065E2-7C19-4E1E-B88A-4D483788B82C}" sibTransId="{A4D34849-CEDC-4300-B58E-A433C776BA8E}"/>
    <dgm:cxn modelId="{DBA50717-3477-426D-A23A-47744EA479BB}" srcId="{4CE5B236-94C0-47EE-9999-12F5E2FE8D2F}" destId="{47E60606-F45D-42BE-9759-D31D19556B3B}" srcOrd="3" destOrd="0" parTransId="{14E4FF63-C08B-42A9-B92A-D2DFFC68D148}" sibTransId="{FDB9B263-9169-4DB0-83A6-326964ED8F44}"/>
    <dgm:cxn modelId="{A693A9E4-65D2-4039-9FC0-24BD6DDCF794}" type="presOf" srcId="{47E60606-F45D-42BE-9759-D31D19556B3B}" destId="{BCC72DA9-5C75-4016-AC4F-EE49E4FAFD47}" srcOrd="0" destOrd="0" presId="urn:microsoft.com/office/officeart/2005/8/layout/matrix3"/>
    <dgm:cxn modelId="{AA5C7899-0671-4718-BAAB-A0735F8192EA}" type="presParOf" srcId="{B595381B-20FD-47FD-9E94-1D658DEE1C66}" destId="{ED1BBCC9-BBAC-423D-9231-1EFF95593C8F}" srcOrd="0" destOrd="0" presId="urn:microsoft.com/office/officeart/2005/8/layout/matrix3"/>
    <dgm:cxn modelId="{87A1027E-4238-4C00-A30E-BB79A8E0188D}" type="presParOf" srcId="{B595381B-20FD-47FD-9E94-1D658DEE1C66}" destId="{0F23B00D-7679-4C9E-AF2E-E77FBF3E89FA}" srcOrd="1" destOrd="0" presId="urn:microsoft.com/office/officeart/2005/8/layout/matrix3"/>
    <dgm:cxn modelId="{D0C25160-205C-4DEE-AD4A-B3C8A2654583}" type="presParOf" srcId="{B595381B-20FD-47FD-9E94-1D658DEE1C66}" destId="{095C3C02-C828-4B69-9B38-134B59816620}" srcOrd="2" destOrd="0" presId="urn:microsoft.com/office/officeart/2005/8/layout/matrix3"/>
    <dgm:cxn modelId="{FD420CF5-DBA8-414B-8230-AA47ABC8139C}" type="presParOf" srcId="{B595381B-20FD-47FD-9E94-1D658DEE1C66}" destId="{BCEB531C-884B-4FBF-878C-60EA978A1C49}" srcOrd="3" destOrd="0" presId="urn:microsoft.com/office/officeart/2005/8/layout/matrix3"/>
    <dgm:cxn modelId="{5419CCCC-1054-4205-AA6D-7C45DEF546EB}" type="presParOf" srcId="{B595381B-20FD-47FD-9E94-1D658DEE1C66}" destId="{BCC72DA9-5C75-4016-AC4F-EE49E4FAFD47}" srcOrd="4" destOrd="0" presId="urn:microsoft.com/office/officeart/2005/8/layout/matrix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9199D1-E0EE-427D-B017-85D02D8F0A74}">
      <dsp:nvSpPr>
        <dsp:cNvPr id="0" name=""/>
        <dsp:cNvSpPr/>
      </dsp:nvSpPr>
      <dsp:spPr>
        <a:xfrm>
          <a:off x="0" y="25920"/>
          <a:ext cx="5386917" cy="1979640"/>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rtl="0">
            <a:lnSpc>
              <a:spcPct val="90000"/>
            </a:lnSpc>
            <a:spcBef>
              <a:spcPct val="0"/>
            </a:spcBef>
            <a:spcAft>
              <a:spcPct val="35000"/>
            </a:spcAft>
          </a:pPr>
          <a:r>
            <a:rPr lang="en-US" sz="3600" kern="1200" dirty="0" smtClean="0"/>
            <a:t>Established by legislators or appointed administrative bodies</a:t>
          </a:r>
          <a:endParaRPr lang="en-US" sz="3600" kern="1200" dirty="0"/>
        </a:p>
      </dsp:txBody>
      <dsp:txXfrm>
        <a:off x="96638" y="122558"/>
        <a:ext cx="5193641" cy="1786364"/>
      </dsp:txXfrm>
    </dsp:sp>
    <dsp:sp modelId="{C4C0434D-7AB7-4729-A5F3-9D9F8A4E0921}">
      <dsp:nvSpPr>
        <dsp:cNvPr id="0" name=""/>
        <dsp:cNvSpPr/>
      </dsp:nvSpPr>
      <dsp:spPr>
        <a:xfrm>
          <a:off x="0" y="2109240"/>
          <a:ext cx="5386917" cy="1979640"/>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rtl="0">
            <a:lnSpc>
              <a:spcPct val="90000"/>
            </a:lnSpc>
            <a:spcBef>
              <a:spcPct val="0"/>
            </a:spcBef>
            <a:spcAft>
              <a:spcPct val="35000"/>
            </a:spcAft>
          </a:pPr>
          <a:r>
            <a:rPr lang="en-US" sz="3600" kern="1200" dirty="0" smtClean="0"/>
            <a:t>Licensure through minimum standards, </a:t>
          </a:r>
          <a:r>
            <a:rPr lang="en-US" sz="3600" kern="1200" dirty="0" smtClean="0"/>
            <a:t>rules and </a:t>
          </a:r>
          <a:r>
            <a:rPr lang="en-US" sz="3600" kern="1200" dirty="0" smtClean="0"/>
            <a:t>regulations</a:t>
          </a:r>
          <a:endParaRPr lang="en-US" sz="3600" kern="1200" dirty="0"/>
        </a:p>
      </dsp:txBody>
      <dsp:txXfrm>
        <a:off x="96638" y="2205878"/>
        <a:ext cx="5193641" cy="178636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F95CDE-0C60-4932-BE4F-A29899714148}">
      <dsp:nvSpPr>
        <dsp:cNvPr id="0" name=""/>
        <dsp:cNvSpPr/>
      </dsp:nvSpPr>
      <dsp:spPr>
        <a:xfrm>
          <a:off x="0" y="836937"/>
          <a:ext cx="5791200" cy="1063805"/>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rtl="0">
            <a:lnSpc>
              <a:spcPct val="90000"/>
            </a:lnSpc>
            <a:spcBef>
              <a:spcPct val="0"/>
            </a:spcBef>
            <a:spcAft>
              <a:spcPct val="35000"/>
            </a:spcAft>
          </a:pPr>
          <a:r>
            <a:rPr lang="en-US" sz="2700" kern="1200" dirty="0" smtClean="0"/>
            <a:t>Established by members of a profession</a:t>
          </a:r>
          <a:endParaRPr lang="en-US" sz="2700" kern="1200" dirty="0"/>
        </a:p>
      </dsp:txBody>
      <dsp:txXfrm>
        <a:off x="51931" y="888868"/>
        <a:ext cx="5687338" cy="959943"/>
      </dsp:txXfrm>
    </dsp:sp>
    <dsp:sp modelId="{050CEFF7-CB9D-4BDF-8E96-256818C0749C}">
      <dsp:nvSpPr>
        <dsp:cNvPr id="0" name=""/>
        <dsp:cNvSpPr/>
      </dsp:nvSpPr>
      <dsp:spPr>
        <a:xfrm>
          <a:off x="0" y="2085062"/>
          <a:ext cx="5791200" cy="1497600"/>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rtl="0">
            <a:lnSpc>
              <a:spcPct val="90000"/>
            </a:lnSpc>
            <a:spcBef>
              <a:spcPct val="0"/>
            </a:spcBef>
            <a:spcAft>
              <a:spcPct val="35000"/>
            </a:spcAft>
          </a:pPr>
          <a:r>
            <a:rPr lang="en-US" sz="2700" kern="1200" dirty="0" smtClean="0"/>
            <a:t>May be determined by professional organizations at the national, state or regional levels</a:t>
          </a:r>
          <a:endParaRPr lang="en-US" sz="2700" kern="1200" dirty="0"/>
        </a:p>
      </dsp:txBody>
      <dsp:txXfrm>
        <a:off x="73107" y="2158169"/>
        <a:ext cx="5644986" cy="135138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50F617-92B3-418E-A5F1-CE91106AF6B8}">
      <dsp:nvSpPr>
        <dsp:cNvPr id="0" name=""/>
        <dsp:cNvSpPr/>
      </dsp:nvSpPr>
      <dsp:spPr>
        <a:xfrm>
          <a:off x="2806699" y="0"/>
          <a:ext cx="5257800" cy="5257800"/>
        </a:xfrm>
        <a:prstGeom prst="diamond">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01E943AC-6F67-4B5C-9DBF-FEE0497C92B7}">
      <dsp:nvSpPr>
        <dsp:cNvPr id="0" name=""/>
        <dsp:cNvSpPr/>
      </dsp:nvSpPr>
      <dsp:spPr>
        <a:xfrm>
          <a:off x="3306190" y="499491"/>
          <a:ext cx="2050542" cy="2050542"/>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rtl="0">
            <a:lnSpc>
              <a:spcPct val="90000"/>
            </a:lnSpc>
            <a:spcBef>
              <a:spcPct val="0"/>
            </a:spcBef>
            <a:spcAft>
              <a:spcPct val="35000"/>
            </a:spcAft>
          </a:pPr>
          <a:r>
            <a:rPr lang="en-US" sz="3000" b="1" kern="1200" dirty="0" smtClean="0"/>
            <a:t>Duty</a:t>
          </a:r>
          <a:r>
            <a:rPr lang="en-US" sz="3000" kern="1200" dirty="0" smtClean="0"/>
            <a:t> </a:t>
          </a:r>
          <a:endParaRPr lang="en-US" sz="3000" kern="1200" dirty="0"/>
        </a:p>
      </dsp:txBody>
      <dsp:txXfrm>
        <a:off x="3406289" y="599590"/>
        <a:ext cx="1850344" cy="1850344"/>
      </dsp:txXfrm>
    </dsp:sp>
    <dsp:sp modelId="{93707BA6-BC94-4228-BFA6-9E78396D67B6}">
      <dsp:nvSpPr>
        <dsp:cNvPr id="0" name=""/>
        <dsp:cNvSpPr/>
      </dsp:nvSpPr>
      <dsp:spPr>
        <a:xfrm>
          <a:off x="5514467" y="499491"/>
          <a:ext cx="2050542" cy="2050542"/>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rtl="0">
            <a:lnSpc>
              <a:spcPct val="90000"/>
            </a:lnSpc>
            <a:spcBef>
              <a:spcPct val="0"/>
            </a:spcBef>
            <a:spcAft>
              <a:spcPct val="35000"/>
            </a:spcAft>
          </a:pPr>
          <a:r>
            <a:rPr lang="en-US" sz="3000" b="1" kern="1200" dirty="0" smtClean="0"/>
            <a:t>Breach</a:t>
          </a:r>
          <a:r>
            <a:rPr lang="en-US" sz="3000" kern="1200" dirty="0" smtClean="0"/>
            <a:t> </a:t>
          </a:r>
          <a:endParaRPr lang="en-US" sz="3000" kern="1200" dirty="0"/>
        </a:p>
      </dsp:txBody>
      <dsp:txXfrm>
        <a:off x="5614566" y="599590"/>
        <a:ext cx="1850344" cy="1850344"/>
      </dsp:txXfrm>
    </dsp:sp>
    <dsp:sp modelId="{E4A492E3-BBE6-4B8E-878D-5539D06A1225}">
      <dsp:nvSpPr>
        <dsp:cNvPr id="0" name=""/>
        <dsp:cNvSpPr/>
      </dsp:nvSpPr>
      <dsp:spPr>
        <a:xfrm>
          <a:off x="3306190" y="2707767"/>
          <a:ext cx="2050542" cy="2050542"/>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rtl="0">
            <a:lnSpc>
              <a:spcPct val="90000"/>
            </a:lnSpc>
            <a:spcBef>
              <a:spcPct val="0"/>
            </a:spcBef>
            <a:spcAft>
              <a:spcPct val="35000"/>
            </a:spcAft>
          </a:pPr>
          <a:r>
            <a:rPr lang="en-US" sz="3000" b="1" kern="1200" dirty="0" smtClean="0"/>
            <a:t>Damages</a:t>
          </a:r>
          <a:endParaRPr lang="en-US" sz="3000" kern="1200" dirty="0"/>
        </a:p>
      </dsp:txBody>
      <dsp:txXfrm>
        <a:off x="3406289" y="2807866"/>
        <a:ext cx="1850344" cy="1850344"/>
      </dsp:txXfrm>
    </dsp:sp>
    <dsp:sp modelId="{1F6EF1CE-6560-4010-8CE5-9C01E4C668C2}">
      <dsp:nvSpPr>
        <dsp:cNvPr id="0" name=""/>
        <dsp:cNvSpPr/>
      </dsp:nvSpPr>
      <dsp:spPr>
        <a:xfrm>
          <a:off x="5514467" y="2707767"/>
          <a:ext cx="2050542" cy="2050542"/>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rtl="0">
            <a:lnSpc>
              <a:spcPct val="90000"/>
            </a:lnSpc>
            <a:spcBef>
              <a:spcPct val="0"/>
            </a:spcBef>
            <a:spcAft>
              <a:spcPct val="35000"/>
            </a:spcAft>
          </a:pPr>
          <a:r>
            <a:rPr lang="en-US" sz="3000" b="1" kern="1200" dirty="0" smtClean="0"/>
            <a:t>Causation</a:t>
          </a:r>
          <a:endParaRPr lang="en-US" sz="3000" kern="1200" dirty="0"/>
        </a:p>
      </dsp:txBody>
      <dsp:txXfrm>
        <a:off x="5614566" y="2807866"/>
        <a:ext cx="1850344" cy="185034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3D12D1-F809-483C-9267-1924C0C139B7}">
      <dsp:nvSpPr>
        <dsp:cNvPr id="0" name=""/>
        <dsp:cNvSpPr/>
      </dsp:nvSpPr>
      <dsp:spPr>
        <a:xfrm>
          <a:off x="1883" y="1768759"/>
          <a:ext cx="4016539" cy="240992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rtl="0">
            <a:lnSpc>
              <a:spcPct val="90000"/>
            </a:lnSpc>
            <a:spcBef>
              <a:spcPct val="0"/>
            </a:spcBef>
            <a:spcAft>
              <a:spcPct val="35000"/>
            </a:spcAft>
          </a:pPr>
          <a:r>
            <a:rPr lang="en-US" sz="2100" kern="1200" dirty="0" smtClean="0"/>
            <a:t>Read the code of ethics carefully to see if the evidence appears to suggest an ethical violation</a:t>
          </a:r>
          <a:endParaRPr lang="en-US" sz="2100" kern="1200" dirty="0"/>
        </a:p>
      </dsp:txBody>
      <dsp:txXfrm>
        <a:off x="72467" y="1839343"/>
        <a:ext cx="3875371" cy="2268755"/>
      </dsp:txXfrm>
    </dsp:sp>
    <dsp:sp modelId="{95FFEFCE-D6E9-4FD4-BC68-2A32073F7F04}">
      <dsp:nvSpPr>
        <dsp:cNvPr id="0" name=""/>
        <dsp:cNvSpPr/>
      </dsp:nvSpPr>
      <dsp:spPr>
        <a:xfrm>
          <a:off x="4420077" y="2475670"/>
          <a:ext cx="851506" cy="99610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a:p>
      </dsp:txBody>
      <dsp:txXfrm>
        <a:off x="4420077" y="2674890"/>
        <a:ext cx="596054" cy="597661"/>
      </dsp:txXfrm>
    </dsp:sp>
    <dsp:sp modelId="{F95DEF90-76E0-4C49-9CC3-99055EA0A784}">
      <dsp:nvSpPr>
        <dsp:cNvPr id="0" name=""/>
        <dsp:cNvSpPr/>
      </dsp:nvSpPr>
      <dsp:spPr>
        <a:xfrm>
          <a:off x="5625038" y="1768759"/>
          <a:ext cx="4016539" cy="240992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t" anchorCtr="0">
          <a:noAutofit/>
        </a:bodyPr>
        <a:lstStyle/>
        <a:p>
          <a:pPr lvl="0" algn="l" defTabSz="933450" rtl="0">
            <a:lnSpc>
              <a:spcPct val="90000"/>
            </a:lnSpc>
            <a:spcBef>
              <a:spcPct val="0"/>
            </a:spcBef>
            <a:spcAft>
              <a:spcPct val="35000"/>
            </a:spcAft>
          </a:pPr>
          <a:r>
            <a:rPr lang="en-US" sz="2100" kern="1200" dirty="0" smtClean="0"/>
            <a:t>Prepare your complaint in writing </a:t>
          </a:r>
          <a:r>
            <a:rPr lang="en-US" sz="2100" kern="1200" dirty="0" smtClean="0"/>
            <a:t>and </a:t>
          </a:r>
          <a:r>
            <a:rPr lang="en-US" sz="2100" kern="1200" dirty="0" smtClean="0"/>
            <a:t>submit to the Board of Ethics or the Director of Ethics. Be sure to include:</a:t>
          </a:r>
          <a:endParaRPr lang="en-US" sz="2100" kern="1200" dirty="0"/>
        </a:p>
        <a:p>
          <a:pPr marL="171450" lvl="1" indent="-171450" algn="l" defTabSz="711200" rtl="0">
            <a:lnSpc>
              <a:spcPct val="90000"/>
            </a:lnSpc>
            <a:spcBef>
              <a:spcPct val="0"/>
            </a:spcBef>
            <a:spcAft>
              <a:spcPct val="15000"/>
            </a:spcAft>
            <a:buChar char="••"/>
          </a:pPr>
          <a:r>
            <a:rPr lang="en-US" sz="1600" kern="1200" smtClean="0"/>
            <a:t>Relevant information</a:t>
          </a:r>
          <a:endParaRPr lang="en-US" sz="1600" kern="1200"/>
        </a:p>
        <a:p>
          <a:pPr marL="171450" lvl="1" indent="-171450" algn="l" defTabSz="711200" rtl="0">
            <a:lnSpc>
              <a:spcPct val="90000"/>
            </a:lnSpc>
            <a:spcBef>
              <a:spcPct val="0"/>
            </a:spcBef>
            <a:spcAft>
              <a:spcPct val="15000"/>
            </a:spcAft>
            <a:buChar char="••"/>
          </a:pPr>
          <a:r>
            <a:rPr lang="en-US" sz="1600" kern="1200" smtClean="0"/>
            <a:t>Supporting documentation</a:t>
          </a:r>
          <a:endParaRPr lang="en-US" sz="1600" kern="1200"/>
        </a:p>
        <a:p>
          <a:pPr marL="171450" lvl="1" indent="-171450" algn="l" defTabSz="711200" rtl="0">
            <a:lnSpc>
              <a:spcPct val="90000"/>
            </a:lnSpc>
            <a:spcBef>
              <a:spcPct val="0"/>
            </a:spcBef>
            <a:spcAft>
              <a:spcPct val="15000"/>
            </a:spcAft>
            <a:buChar char="••"/>
          </a:pPr>
          <a:r>
            <a:rPr lang="en-US" sz="1600" kern="1200" smtClean="0"/>
            <a:t>Corroborating witness statements</a:t>
          </a:r>
          <a:endParaRPr lang="en-US" sz="1600" kern="1200"/>
        </a:p>
      </dsp:txBody>
      <dsp:txXfrm>
        <a:off x="5695622" y="1839343"/>
        <a:ext cx="3875371" cy="226875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E92F89-5C7E-4D9D-A8D7-E7F35BEDDA67}">
      <dsp:nvSpPr>
        <dsp:cNvPr id="0" name=""/>
        <dsp:cNvSpPr/>
      </dsp:nvSpPr>
      <dsp:spPr>
        <a:xfrm rot="5400000">
          <a:off x="-198953" y="203176"/>
          <a:ext cx="1326356" cy="928449"/>
        </a:xfrm>
        <a:prstGeom prst="chevron">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16510" tIns="16510" rIns="16510" bIns="16510" numCol="1" spcCol="1270" anchor="ctr" anchorCtr="0">
          <a:noAutofit/>
        </a:bodyPr>
        <a:lstStyle/>
        <a:p>
          <a:pPr lvl="0" algn="ctr" defTabSz="1155700">
            <a:lnSpc>
              <a:spcPct val="90000"/>
            </a:lnSpc>
            <a:spcBef>
              <a:spcPct val="0"/>
            </a:spcBef>
            <a:spcAft>
              <a:spcPct val="35000"/>
            </a:spcAft>
          </a:pPr>
          <a:r>
            <a:rPr lang="en-US" sz="2600" kern="1200" dirty="0" smtClean="0"/>
            <a:t>1</a:t>
          </a:r>
          <a:endParaRPr lang="en-US" sz="2600" kern="1200" dirty="0"/>
        </a:p>
      </dsp:txBody>
      <dsp:txXfrm rot="-5400000">
        <a:off x="1" y="468448"/>
        <a:ext cx="928449" cy="397907"/>
      </dsp:txXfrm>
    </dsp:sp>
    <dsp:sp modelId="{64ABD49C-35EA-4CC7-B406-1E0104563B58}">
      <dsp:nvSpPr>
        <dsp:cNvPr id="0" name=""/>
        <dsp:cNvSpPr/>
      </dsp:nvSpPr>
      <dsp:spPr>
        <a:xfrm rot="5400000">
          <a:off x="5722758" y="-4790086"/>
          <a:ext cx="862131" cy="10450750"/>
        </a:xfrm>
        <a:prstGeom prst="round2Same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77800" tIns="15875" rIns="15875" bIns="15875" numCol="1" spcCol="1270" anchor="ctr" anchorCtr="0">
          <a:noAutofit/>
        </a:bodyPr>
        <a:lstStyle/>
        <a:p>
          <a:pPr marL="228600" lvl="1" indent="-228600" algn="l" defTabSz="1111250">
            <a:lnSpc>
              <a:spcPct val="90000"/>
            </a:lnSpc>
            <a:spcBef>
              <a:spcPct val="0"/>
            </a:spcBef>
            <a:spcAft>
              <a:spcPct val="15000"/>
            </a:spcAft>
            <a:buChar char="••"/>
          </a:pPr>
          <a:r>
            <a:rPr lang="en-US" altLang="en-US" sz="2500" kern="1200" dirty="0" smtClean="0"/>
            <a:t>The complaint will be reviewed for subject matter </a:t>
          </a:r>
          <a:r>
            <a:rPr lang="en-US" altLang="en-US" sz="2500" kern="1200" dirty="0" smtClean="0"/>
            <a:t>and </a:t>
          </a:r>
          <a:r>
            <a:rPr lang="en-US" altLang="en-US" sz="2500" kern="1200" dirty="0" smtClean="0"/>
            <a:t>personal </a:t>
          </a:r>
          <a:r>
            <a:rPr lang="en-US" altLang="en-US" sz="2500" kern="1200" dirty="0" smtClean="0"/>
            <a:t>jurisdiction, </a:t>
          </a:r>
          <a:r>
            <a:rPr lang="en-US" altLang="en-US" sz="2500" kern="1200" dirty="0" smtClean="0"/>
            <a:t>and the alleged offender is notified and given 45 days to </a:t>
          </a:r>
          <a:r>
            <a:rPr lang="en-US" altLang="en-US" sz="2500" kern="1200" dirty="0" smtClean="0"/>
            <a:t>respond.</a:t>
          </a:r>
          <a:endParaRPr lang="en-US" sz="2500" kern="1200" dirty="0"/>
        </a:p>
      </dsp:txBody>
      <dsp:txXfrm rot="-5400000">
        <a:off x="928449" y="46309"/>
        <a:ext cx="10408664" cy="777959"/>
      </dsp:txXfrm>
    </dsp:sp>
    <dsp:sp modelId="{837FE4D9-7865-4928-92C1-B73BCB0F4C37}">
      <dsp:nvSpPr>
        <dsp:cNvPr id="0" name=""/>
        <dsp:cNvSpPr/>
      </dsp:nvSpPr>
      <dsp:spPr>
        <a:xfrm rot="5400000">
          <a:off x="-198953" y="1383842"/>
          <a:ext cx="1326356" cy="928449"/>
        </a:xfrm>
        <a:prstGeom prst="chevron">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16510" tIns="16510" rIns="16510" bIns="16510" numCol="1" spcCol="1270" anchor="ctr" anchorCtr="0">
          <a:noAutofit/>
        </a:bodyPr>
        <a:lstStyle/>
        <a:p>
          <a:pPr lvl="0" algn="ctr" defTabSz="1155700">
            <a:lnSpc>
              <a:spcPct val="90000"/>
            </a:lnSpc>
            <a:spcBef>
              <a:spcPct val="0"/>
            </a:spcBef>
            <a:spcAft>
              <a:spcPct val="35000"/>
            </a:spcAft>
          </a:pPr>
          <a:r>
            <a:rPr lang="en-US" sz="2600" kern="1200" dirty="0" smtClean="0"/>
            <a:t>2</a:t>
          </a:r>
          <a:endParaRPr lang="en-US" sz="2600" kern="1200" dirty="0"/>
        </a:p>
      </dsp:txBody>
      <dsp:txXfrm rot="-5400000">
        <a:off x="1" y="1649114"/>
        <a:ext cx="928449" cy="397907"/>
      </dsp:txXfrm>
    </dsp:sp>
    <dsp:sp modelId="{B9971F25-60D6-447D-98C1-3A229B2F2F17}">
      <dsp:nvSpPr>
        <dsp:cNvPr id="0" name=""/>
        <dsp:cNvSpPr/>
      </dsp:nvSpPr>
      <dsp:spPr>
        <a:xfrm rot="5400000">
          <a:off x="5722758" y="-3609420"/>
          <a:ext cx="862131" cy="10450750"/>
        </a:xfrm>
        <a:prstGeom prst="round2Same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77800" tIns="15875" rIns="15875" bIns="15875" numCol="1" spcCol="1270" anchor="ctr" anchorCtr="0">
          <a:noAutofit/>
        </a:bodyPr>
        <a:lstStyle/>
        <a:p>
          <a:pPr marL="228600" lvl="1" indent="-228600" algn="l" defTabSz="1111250">
            <a:lnSpc>
              <a:spcPct val="90000"/>
            </a:lnSpc>
            <a:spcBef>
              <a:spcPct val="0"/>
            </a:spcBef>
            <a:spcAft>
              <a:spcPct val="15000"/>
            </a:spcAft>
            <a:buChar char="••"/>
          </a:pPr>
          <a:r>
            <a:rPr lang="en-US" altLang="en-US" sz="2500" kern="1200" dirty="0" smtClean="0"/>
            <a:t>The Board investigates the complaint and if further proceedings are deemed warranted, prepares and “initial </a:t>
          </a:r>
          <a:r>
            <a:rPr lang="en-US" altLang="en-US" sz="2500" kern="1200" dirty="0" smtClean="0"/>
            <a:t>determination.”</a:t>
          </a:r>
          <a:endParaRPr lang="en-US" sz="2500" kern="1200" dirty="0"/>
        </a:p>
      </dsp:txBody>
      <dsp:txXfrm rot="-5400000">
        <a:off x="928449" y="1226975"/>
        <a:ext cx="10408664" cy="777959"/>
      </dsp:txXfrm>
    </dsp:sp>
    <dsp:sp modelId="{DEC9ED28-7DAE-4826-9671-CC4E704182F0}">
      <dsp:nvSpPr>
        <dsp:cNvPr id="0" name=""/>
        <dsp:cNvSpPr/>
      </dsp:nvSpPr>
      <dsp:spPr>
        <a:xfrm rot="5400000">
          <a:off x="-198953" y="2564508"/>
          <a:ext cx="1326356" cy="928449"/>
        </a:xfrm>
        <a:prstGeom prst="chevron">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16510" tIns="16510" rIns="16510" bIns="16510" numCol="1" spcCol="1270" anchor="ctr" anchorCtr="0">
          <a:noAutofit/>
        </a:bodyPr>
        <a:lstStyle/>
        <a:p>
          <a:pPr lvl="0" algn="ctr" defTabSz="1155700">
            <a:lnSpc>
              <a:spcPct val="90000"/>
            </a:lnSpc>
            <a:spcBef>
              <a:spcPct val="0"/>
            </a:spcBef>
            <a:spcAft>
              <a:spcPct val="35000"/>
            </a:spcAft>
          </a:pPr>
          <a:r>
            <a:rPr lang="en-US" sz="2600" kern="1200" dirty="0" smtClean="0"/>
            <a:t>3</a:t>
          </a:r>
          <a:endParaRPr lang="en-US" sz="2600" kern="1200" dirty="0"/>
        </a:p>
      </dsp:txBody>
      <dsp:txXfrm rot="-5400000">
        <a:off x="1" y="2829780"/>
        <a:ext cx="928449" cy="397907"/>
      </dsp:txXfrm>
    </dsp:sp>
    <dsp:sp modelId="{C5BB5A85-D7C9-4C0A-BE7C-EE05E4724BF6}">
      <dsp:nvSpPr>
        <dsp:cNvPr id="0" name=""/>
        <dsp:cNvSpPr/>
      </dsp:nvSpPr>
      <dsp:spPr>
        <a:xfrm rot="5400000">
          <a:off x="5722758" y="-2428754"/>
          <a:ext cx="862131" cy="10450750"/>
        </a:xfrm>
        <a:prstGeom prst="round2Same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77800" tIns="15875" rIns="15875" bIns="15875" numCol="1" spcCol="1270" anchor="ctr" anchorCtr="0">
          <a:noAutofit/>
        </a:bodyPr>
        <a:lstStyle/>
        <a:p>
          <a:pPr marL="228600" lvl="1" indent="-228600" algn="l" defTabSz="1111250">
            <a:lnSpc>
              <a:spcPct val="90000"/>
            </a:lnSpc>
            <a:spcBef>
              <a:spcPct val="0"/>
            </a:spcBef>
            <a:spcAft>
              <a:spcPct val="15000"/>
            </a:spcAft>
            <a:buChar char="••"/>
          </a:pPr>
          <a:r>
            <a:rPr lang="en-US" altLang="en-US" sz="2500" kern="1200" dirty="0" smtClean="0"/>
            <a:t>The respondent may request a </a:t>
          </a:r>
          <a:r>
            <a:rPr lang="en-US" altLang="en-US" sz="2500" kern="1200" dirty="0" smtClean="0"/>
            <a:t>“further consideration</a:t>
          </a:r>
          <a:r>
            <a:rPr lang="en-US" altLang="en-US" sz="2500" kern="1200" dirty="0" smtClean="0"/>
            <a:t>” hearing, then the </a:t>
          </a:r>
          <a:r>
            <a:rPr lang="en-US" altLang="en-US" sz="2500" kern="1200" dirty="0" smtClean="0"/>
            <a:t>board </a:t>
          </a:r>
          <a:r>
            <a:rPr lang="en-US" altLang="en-US" sz="2500" kern="1200" dirty="0" smtClean="0"/>
            <a:t>issues a </a:t>
          </a:r>
          <a:r>
            <a:rPr lang="en-US" altLang="en-US" sz="2500" kern="1200" dirty="0" smtClean="0"/>
            <a:t>decision.</a:t>
          </a:r>
          <a:endParaRPr lang="en-US" sz="2500" kern="1200" dirty="0"/>
        </a:p>
      </dsp:txBody>
      <dsp:txXfrm rot="-5400000">
        <a:off x="928449" y="2407641"/>
        <a:ext cx="10408664" cy="777959"/>
      </dsp:txXfrm>
    </dsp:sp>
    <dsp:sp modelId="{C6396F80-D53B-4341-BDB8-804AEBADF2C9}">
      <dsp:nvSpPr>
        <dsp:cNvPr id="0" name=""/>
        <dsp:cNvSpPr/>
      </dsp:nvSpPr>
      <dsp:spPr>
        <a:xfrm rot="5400000">
          <a:off x="-198953" y="3745174"/>
          <a:ext cx="1326356" cy="928449"/>
        </a:xfrm>
        <a:prstGeom prst="chevron">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16510" tIns="16510" rIns="16510" bIns="16510" numCol="1" spcCol="1270" anchor="b" anchorCtr="0">
          <a:noAutofit/>
        </a:bodyPr>
        <a:lstStyle/>
        <a:p>
          <a:pPr lvl="0" algn="ctr" defTabSz="1155700">
            <a:lnSpc>
              <a:spcPct val="90000"/>
            </a:lnSpc>
            <a:spcBef>
              <a:spcPct val="0"/>
            </a:spcBef>
            <a:spcAft>
              <a:spcPct val="35000"/>
            </a:spcAft>
          </a:pPr>
          <a:r>
            <a:rPr lang="en-US" sz="2600" kern="1200" dirty="0" smtClean="0"/>
            <a:t>4</a:t>
          </a:r>
          <a:endParaRPr lang="en-US" sz="2600" kern="1200" dirty="0"/>
        </a:p>
      </dsp:txBody>
      <dsp:txXfrm rot="-5400000">
        <a:off x="1" y="4010446"/>
        <a:ext cx="928449" cy="397907"/>
      </dsp:txXfrm>
    </dsp:sp>
    <dsp:sp modelId="{06D12809-D361-422D-81FE-8DCB7EC35D7A}">
      <dsp:nvSpPr>
        <dsp:cNvPr id="0" name=""/>
        <dsp:cNvSpPr/>
      </dsp:nvSpPr>
      <dsp:spPr>
        <a:xfrm rot="5400000">
          <a:off x="5705410" y="-1251873"/>
          <a:ext cx="862131" cy="10450750"/>
        </a:xfrm>
        <a:prstGeom prst="round2Same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77800" tIns="15875" rIns="15875" bIns="15875" numCol="1" spcCol="1270" anchor="ctr" anchorCtr="0">
          <a:noAutofit/>
        </a:bodyPr>
        <a:lstStyle/>
        <a:p>
          <a:pPr marL="228600" lvl="1" indent="-228600" algn="l" defTabSz="1111250">
            <a:lnSpc>
              <a:spcPct val="90000"/>
            </a:lnSpc>
            <a:spcBef>
              <a:spcPct val="0"/>
            </a:spcBef>
            <a:spcAft>
              <a:spcPct val="15000"/>
            </a:spcAft>
            <a:buChar char="••"/>
          </a:pPr>
          <a:r>
            <a:rPr lang="en-US" altLang="en-US" sz="2500" kern="1200" dirty="0" smtClean="0"/>
            <a:t>The respondent may then appeal the decision in writing to the ASHA Executive </a:t>
          </a:r>
          <a:r>
            <a:rPr lang="en-US" altLang="en-US" sz="2500" kern="1200" dirty="0" smtClean="0"/>
            <a:t>Board, </a:t>
          </a:r>
          <a:r>
            <a:rPr lang="en-US" altLang="en-US" sz="2500" kern="1200" dirty="0" smtClean="0"/>
            <a:t>who then issues a final </a:t>
          </a:r>
          <a:r>
            <a:rPr lang="en-US" altLang="en-US" sz="2500" kern="1200" dirty="0" smtClean="0"/>
            <a:t>decision.</a:t>
          </a:r>
          <a:endParaRPr lang="en-US" sz="2500" kern="1200" dirty="0"/>
        </a:p>
      </dsp:txBody>
      <dsp:txXfrm rot="-5400000">
        <a:off x="911101" y="3584522"/>
        <a:ext cx="10408664" cy="77795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1BBCC9-BBAC-423D-9231-1EFF95593C8F}">
      <dsp:nvSpPr>
        <dsp:cNvPr id="0" name=""/>
        <dsp:cNvSpPr/>
      </dsp:nvSpPr>
      <dsp:spPr>
        <a:xfrm>
          <a:off x="3650343" y="0"/>
          <a:ext cx="5547872" cy="5547872"/>
        </a:xfrm>
        <a:prstGeom prst="diamond">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0F23B00D-7679-4C9E-AF2E-E77FBF3E89FA}">
      <dsp:nvSpPr>
        <dsp:cNvPr id="0" name=""/>
        <dsp:cNvSpPr/>
      </dsp:nvSpPr>
      <dsp:spPr>
        <a:xfrm>
          <a:off x="4177390" y="527047"/>
          <a:ext cx="2163670" cy="2163670"/>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en-US" sz="1600" kern="1200" dirty="0" smtClean="0"/>
            <a:t>Consult the current codes of ethics that apply to you</a:t>
          </a:r>
          <a:endParaRPr lang="en-US" sz="1600" kern="1200" dirty="0"/>
        </a:p>
      </dsp:txBody>
      <dsp:txXfrm>
        <a:off x="4283012" y="632669"/>
        <a:ext cx="1952426" cy="1952426"/>
      </dsp:txXfrm>
    </dsp:sp>
    <dsp:sp modelId="{095C3C02-C828-4B69-9B38-134B59816620}">
      <dsp:nvSpPr>
        <dsp:cNvPr id="0" name=""/>
        <dsp:cNvSpPr/>
      </dsp:nvSpPr>
      <dsp:spPr>
        <a:xfrm>
          <a:off x="6507497" y="527047"/>
          <a:ext cx="2163670" cy="2163670"/>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en-US" sz="1600" kern="1200" dirty="0" smtClean="0"/>
            <a:t>Check with the Boards of Ethics of your local, state, and/or national professional associations</a:t>
          </a:r>
          <a:endParaRPr lang="en-US" sz="1600" kern="1200" dirty="0"/>
        </a:p>
      </dsp:txBody>
      <dsp:txXfrm>
        <a:off x="6613119" y="632669"/>
        <a:ext cx="1952426" cy="1952426"/>
      </dsp:txXfrm>
    </dsp:sp>
    <dsp:sp modelId="{BCEB531C-884B-4FBF-878C-60EA978A1C49}">
      <dsp:nvSpPr>
        <dsp:cNvPr id="0" name=""/>
        <dsp:cNvSpPr/>
      </dsp:nvSpPr>
      <dsp:spPr>
        <a:xfrm>
          <a:off x="4177390" y="2857154"/>
          <a:ext cx="2163670" cy="2163670"/>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en-US" sz="1600" kern="1200" smtClean="0"/>
            <a:t>Talk with a trusted colleague, supervisor, or former professor who is knowledgeable &amp; willing to give confidential advice</a:t>
          </a:r>
          <a:endParaRPr lang="en-US" sz="1600" kern="1200"/>
        </a:p>
      </dsp:txBody>
      <dsp:txXfrm>
        <a:off x="4283012" y="2962776"/>
        <a:ext cx="1952426" cy="1952426"/>
      </dsp:txXfrm>
    </dsp:sp>
    <dsp:sp modelId="{BCC72DA9-5C75-4016-AC4F-EE49E4FAFD47}">
      <dsp:nvSpPr>
        <dsp:cNvPr id="0" name=""/>
        <dsp:cNvSpPr/>
      </dsp:nvSpPr>
      <dsp:spPr>
        <a:xfrm>
          <a:off x="6507497" y="2857154"/>
          <a:ext cx="2163670" cy="2163670"/>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en-US" sz="1600" kern="1200" smtClean="0"/>
            <a:t>Retain an attorney who is experienced in professional liability issues, malpractice, contracts or labor law</a:t>
          </a:r>
          <a:endParaRPr lang="en-US" sz="1600" kern="1200"/>
        </a:p>
      </dsp:txBody>
      <dsp:txXfrm>
        <a:off x="6613119" y="2962776"/>
        <a:ext cx="1952426" cy="1952426"/>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4.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EB640B-ED8F-4399-BC11-F5D3EEB74F05}" type="datetimeFigureOut">
              <a:rPr lang="en-US" smtClean="0"/>
              <a:t>11/12/2019</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D8BDD6E-A803-4644-8881-66B7735DA4E2}" type="slidenum">
              <a:rPr lang="en-US" smtClean="0"/>
              <a:t>‹#›</a:t>
            </a:fld>
            <a:endParaRPr lang="en-US"/>
          </a:p>
        </p:txBody>
      </p:sp>
    </p:spTree>
    <p:extLst>
      <p:ext uri="{BB962C8B-B14F-4D97-AF65-F5344CB8AC3E}">
        <p14:creationId xmlns:p14="http://schemas.microsoft.com/office/powerpoint/2010/main" val="1120435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8BDD6E-A803-4644-8881-66B7735DA4E2}" type="slidenum">
              <a:rPr lang="en-US" smtClean="0"/>
              <a:t>2</a:t>
            </a:fld>
            <a:endParaRPr lang="en-US"/>
          </a:p>
        </p:txBody>
      </p:sp>
    </p:spTree>
    <p:extLst>
      <p:ext uri="{BB962C8B-B14F-4D97-AF65-F5344CB8AC3E}">
        <p14:creationId xmlns:p14="http://schemas.microsoft.com/office/powerpoint/2010/main" val="30440255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8BDD6E-A803-4644-8881-66B7735DA4E2}" type="slidenum">
              <a:rPr lang="en-US" smtClean="0"/>
              <a:t>11</a:t>
            </a:fld>
            <a:endParaRPr lang="en-US"/>
          </a:p>
        </p:txBody>
      </p:sp>
    </p:spTree>
    <p:extLst>
      <p:ext uri="{BB962C8B-B14F-4D97-AF65-F5344CB8AC3E}">
        <p14:creationId xmlns:p14="http://schemas.microsoft.com/office/powerpoint/2010/main" val="12078205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
        <p:nvSpPr>
          <p:cNvPr id="2970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1187BCD-EB90-4FEB-BE35-2631367455C2}" type="slidenum">
              <a:rPr lang="en-US" smtClean="0"/>
              <a:pPr fontAlgn="base">
                <a:spcBef>
                  <a:spcPct val="0"/>
                </a:spcBef>
                <a:spcAft>
                  <a:spcPct val="0"/>
                </a:spcAft>
                <a:defRPr/>
              </a:pPr>
              <a:t>12</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9833685-60AE-4243-B6C4-6859054C2734}" type="slidenum">
              <a:rPr lang="en-US" smtClean="0"/>
              <a:t>13</a:t>
            </a:fld>
            <a:endParaRPr lang="en-US"/>
          </a:p>
        </p:txBody>
      </p:sp>
    </p:spTree>
    <p:extLst>
      <p:ext uri="{BB962C8B-B14F-4D97-AF65-F5344CB8AC3E}">
        <p14:creationId xmlns:p14="http://schemas.microsoft.com/office/powerpoint/2010/main" val="42777456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9833685-60AE-4243-B6C4-6859054C2734}" type="slidenum">
              <a:rPr lang="en-US" smtClean="0"/>
              <a:t>14</a:t>
            </a:fld>
            <a:endParaRPr lang="en-US"/>
          </a:p>
        </p:txBody>
      </p:sp>
    </p:spTree>
    <p:extLst>
      <p:ext uri="{BB962C8B-B14F-4D97-AF65-F5344CB8AC3E}">
        <p14:creationId xmlns:p14="http://schemas.microsoft.com/office/powerpoint/2010/main" val="42193117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
        <p:nvSpPr>
          <p:cNvPr id="3072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6C77000-B052-49DD-A35B-116D681F25FA}" type="slidenum">
              <a:rPr lang="en-US" smtClean="0"/>
              <a:pPr fontAlgn="base">
                <a:spcBef>
                  <a:spcPct val="0"/>
                </a:spcBef>
                <a:spcAft>
                  <a:spcPct val="0"/>
                </a:spcAft>
                <a:defRPr/>
              </a:pPr>
              <a:t>15</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Ethics are standards</a:t>
            </a:r>
            <a:r>
              <a:rPr lang="en-US" baseline="0" dirty="0" smtClean="0"/>
              <a:t> of conduct that guide your behavior as a professional. They define acceptable vs. unacceptable behaviors and promote high &amp; consistent standards of practice. Ethics are not feelings, are not law, are not religious and are not scientific.</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19833685-60AE-4243-B6C4-6859054C2734}" type="slidenum">
              <a:rPr lang="en-US" smtClean="0"/>
              <a:t>16</a:t>
            </a:fld>
            <a:endParaRPr lang="en-US"/>
          </a:p>
        </p:txBody>
      </p:sp>
    </p:spTree>
    <p:extLst>
      <p:ext uri="{BB962C8B-B14F-4D97-AF65-F5344CB8AC3E}">
        <p14:creationId xmlns:p14="http://schemas.microsoft.com/office/powerpoint/2010/main" val="31070993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dirty="0" smtClean="0"/>
          </a:p>
        </p:txBody>
      </p:sp>
      <p:sp>
        <p:nvSpPr>
          <p:cNvPr id="4" name="Slide Number Placeholder 3"/>
          <p:cNvSpPr>
            <a:spLocks noGrp="1"/>
          </p:cNvSpPr>
          <p:nvPr>
            <p:ph type="sldNum" sz="quarter" idx="5"/>
          </p:nvPr>
        </p:nvSpPr>
        <p:spPr/>
        <p:txBody>
          <a:bodyPr/>
          <a:lstStyle/>
          <a:p>
            <a:pPr>
              <a:defRPr/>
            </a:pPr>
            <a:fld id="{F43FCAE3-B3CE-4D12-8EE1-7BC09A2D2780}" type="slidenum">
              <a:rPr lang="en-US" smtClean="0"/>
              <a:pPr>
                <a:defRPr/>
              </a:pPr>
              <a:t>17</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9833685-60AE-4243-B6C4-6859054C2734}" type="slidenum">
              <a:rPr lang="en-US" smtClean="0"/>
              <a:t>18</a:t>
            </a:fld>
            <a:endParaRPr lang="en-US"/>
          </a:p>
        </p:txBody>
      </p:sp>
    </p:spTree>
    <p:extLst>
      <p:ext uri="{BB962C8B-B14F-4D97-AF65-F5344CB8AC3E}">
        <p14:creationId xmlns:p14="http://schemas.microsoft.com/office/powerpoint/2010/main" val="235363079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9833685-60AE-4243-B6C4-6859054C2734}" type="slidenum">
              <a:rPr lang="en-US" smtClean="0"/>
              <a:t>19</a:t>
            </a:fld>
            <a:endParaRPr lang="en-US"/>
          </a:p>
        </p:txBody>
      </p:sp>
    </p:spTree>
    <p:extLst>
      <p:ext uri="{BB962C8B-B14F-4D97-AF65-F5344CB8AC3E}">
        <p14:creationId xmlns:p14="http://schemas.microsoft.com/office/powerpoint/2010/main" val="145688893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9833685-60AE-4243-B6C4-6859054C2734}" type="slidenum">
              <a:rPr lang="en-US" smtClean="0"/>
              <a:t>20</a:t>
            </a:fld>
            <a:endParaRPr lang="en-US"/>
          </a:p>
        </p:txBody>
      </p:sp>
    </p:spTree>
    <p:extLst>
      <p:ext uri="{BB962C8B-B14F-4D97-AF65-F5344CB8AC3E}">
        <p14:creationId xmlns:p14="http://schemas.microsoft.com/office/powerpoint/2010/main" val="20824244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8BDD6E-A803-4644-8881-66B7735DA4E2}" type="slidenum">
              <a:rPr lang="en-US" smtClean="0"/>
              <a:t>3</a:t>
            </a:fld>
            <a:endParaRPr lang="en-US"/>
          </a:p>
        </p:txBody>
      </p:sp>
    </p:spTree>
    <p:extLst>
      <p:ext uri="{BB962C8B-B14F-4D97-AF65-F5344CB8AC3E}">
        <p14:creationId xmlns:p14="http://schemas.microsoft.com/office/powerpoint/2010/main" val="358316222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dirty="0" smtClean="0"/>
          </a:p>
        </p:txBody>
      </p:sp>
      <p:sp>
        <p:nvSpPr>
          <p:cNvPr id="4" name="Slide Number Placeholder 3"/>
          <p:cNvSpPr>
            <a:spLocks noGrp="1"/>
          </p:cNvSpPr>
          <p:nvPr>
            <p:ph type="sldNum" sz="quarter" idx="5"/>
          </p:nvPr>
        </p:nvSpPr>
        <p:spPr/>
        <p:txBody>
          <a:bodyPr/>
          <a:lstStyle/>
          <a:p>
            <a:pPr>
              <a:defRPr/>
            </a:pPr>
            <a:fld id="{740F3744-315C-4E43-8FB0-444EFD536CB0}" type="slidenum">
              <a:rPr lang="en-US" smtClean="0"/>
              <a:pPr>
                <a:defRPr/>
              </a:pPr>
              <a:t>21</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8BDD6E-A803-4644-8881-66B7735DA4E2}" type="slidenum">
              <a:rPr lang="en-US" smtClean="0"/>
              <a:t>22</a:t>
            </a:fld>
            <a:endParaRPr lang="en-US"/>
          </a:p>
        </p:txBody>
      </p:sp>
    </p:spTree>
    <p:extLst>
      <p:ext uri="{BB962C8B-B14F-4D97-AF65-F5344CB8AC3E}">
        <p14:creationId xmlns:p14="http://schemas.microsoft.com/office/powerpoint/2010/main" val="375188944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dirty="0" smtClean="0"/>
          </a:p>
        </p:txBody>
      </p:sp>
      <p:sp>
        <p:nvSpPr>
          <p:cNvPr id="4" name="Slide Number Placeholder 3"/>
          <p:cNvSpPr>
            <a:spLocks noGrp="1"/>
          </p:cNvSpPr>
          <p:nvPr>
            <p:ph type="sldNum" sz="quarter" idx="5"/>
          </p:nvPr>
        </p:nvSpPr>
        <p:spPr/>
        <p:txBody>
          <a:bodyPr/>
          <a:lstStyle/>
          <a:p>
            <a:pPr>
              <a:defRPr/>
            </a:pPr>
            <a:fld id="{5D5C869A-01DC-4D67-A79E-C1943369ABEC}" type="slidenum">
              <a:rPr lang="en-US" smtClean="0"/>
              <a:pPr>
                <a:defRPr/>
              </a:pPr>
              <a:t>23</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dirty="0" smtClean="0"/>
          </a:p>
        </p:txBody>
      </p:sp>
      <p:sp>
        <p:nvSpPr>
          <p:cNvPr id="4" name="Slide Number Placeholder 3"/>
          <p:cNvSpPr>
            <a:spLocks noGrp="1"/>
          </p:cNvSpPr>
          <p:nvPr>
            <p:ph type="sldNum" sz="quarter" idx="5"/>
          </p:nvPr>
        </p:nvSpPr>
        <p:spPr/>
        <p:txBody>
          <a:bodyPr/>
          <a:lstStyle/>
          <a:p>
            <a:pPr>
              <a:defRPr/>
            </a:pPr>
            <a:fld id="{A9C1D3F0-2175-444D-BBB2-A889B3BF670C}" type="slidenum">
              <a:rPr lang="en-US" smtClean="0"/>
              <a:pPr>
                <a:defRPr/>
              </a:pPr>
              <a:t>24</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8BDD6E-A803-4644-8881-66B7735DA4E2}" type="slidenum">
              <a:rPr lang="en-US" smtClean="0"/>
              <a:t>25</a:t>
            </a:fld>
            <a:endParaRPr lang="en-US"/>
          </a:p>
        </p:txBody>
      </p:sp>
    </p:spTree>
    <p:extLst>
      <p:ext uri="{BB962C8B-B14F-4D97-AF65-F5344CB8AC3E}">
        <p14:creationId xmlns:p14="http://schemas.microsoft.com/office/powerpoint/2010/main" val="267549516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9833685-60AE-4243-B6C4-6859054C2734}" type="slidenum">
              <a:rPr lang="en-US" smtClean="0"/>
              <a:t>26</a:t>
            </a:fld>
            <a:endParaRPr lang="en-US"/>
          </a:p>
        </p:txBody>
      </p:sp>
    </p:spTree>
    <p:extLst>
      <p:ext uri="{BB962C8B-B14F-4D97-AF65-F5344CB8AC3E}">
        <p14:creationId xmlns:p14="http://schemas.microsoft.com/office/powerpoint/2010/main" val="230999485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8BDD6E-A803-4644-8881-66B7735DA4E2}" type="slidenum">
              <a:rPr lang="en-US" smtClean="0"/>
              <a:t>27</a:t>
            </a:fld>
            <a:endParaRPr lang="en-US"/>
          </a:p>
        </p:txBody>
      </p:sp>
    </p:spTree>
    <p:extLst>
      <p:ext uri="{BB962C8B-B14F-4D97-AF65-F5344CB8AC3E}">
        <p14:creationId xmlns:p14="http://schemas.microsoft.com/office/powerpoint/2010/main" val="2292185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8BDD6E-A803-4644-8881-66B7735DA4E2}" type="slidenum">
              <a:rPr lang="en-US" smtClean="0"/>
              <a:t>4</a:t>
            </a:fld>
            <a:endParaRPr lang="en-US"/>
          </a:p>
        </p:txBody>
      </p:sp>
    </p:spTree>
    <p:extLst>
      <p:ext uri="{BB962C8B-B14F-4D97-AF65-F5344CB8AC3E}">
        <p14:creationId xmlns:p14="http://schemas.microsoft.com/office/powerpoint/2010/main" val="41010914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
        <p:nvSpPr>
          <p:cNvPr id="235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631C26A-F4E4-4354-847C-0499BF4DE7D1}" type="slidenum">
              <a:rPr lang="en-US" smtClean="0"/>
              <a:pPr fontAlgn="base">
                <a:spcBef>
                  <a:spcPct val="0"/>
                </a:spcBef>
                <a:spcAft>
                  <a:spcPct val="0"/>
                </a:spcAft>
                <a:defRPr/>
              </a:pPr>
              <a:t>5</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9833685-60AE-4243-B6C4-6859054C2734}" type="slidenum">
              <a:rPr lang="en-US" smtClean="0"/>
              <a:t>6</a:t>
            </a:fld>
            <a:endParaRPr lang="en-US"/>
          </a:p>
        </p:txBody>
      </p:sp>
    </p:spTree>
    <p:extLst>
      <p:ext uri="{BB962C8B-B14F-4D97-AF65-F5344CB8AC3E}">
        <p14:creationId xmlns:p14="http://schemas.microsoft.com/office/powerpoint/2010/main" val="1943303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
        <p:nvSpPr>
          <p:cNvPr id="2867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08D86E4-CC84-4D00-9A6E-190FEA36F561}" type="slidenum">
              <a:rPr lang="en-US" smtClean="0"/>
              <a:pPr fontAlgn="base">
                <a:spcBef>
                  <a:spcPct val="0"/>
                </a:spcBef>
                <a:spcAft>
                  <a:spcPct val="0"/>
                </a:spcAft>
                <a:defRPr/>
              </a:pPr>
              <a:t>7</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8BDD6E-A803-4644-8881-66B7735DA4E2}" type="slidenum">
              <a:rPr lang="en-US" smtClean="0"/>
              <a:t>8</a:t>
            </a:fld>
            <a:endParaRPr lang="en-US"/>
          </a:p>
        </p:txBody>
      </p:sp>
    </p:spTree>
    <p:extLst>
      <p:ext uri="{BB962C8B-B14F-4D97-AF65-F5344CB8AC3E}">
        <p14:creationId xmlns:p14="http://schemas.microsoft.com/office/powerpoint/2010/main" val="32419134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8BDD6E-A803-4644-8881-66B7735DA4E2}" type="slidenum">
              <a:rPr lang="en-US" smtClean="0"/>
              <a:t>9</a:t>
            </a:fld>
            <a:endParaRPr lang="en-US"/>
          </a:p>
        </p:txBody>
      </p:sp>
    </p:spTree>
    <p:extLst>
      <p:ext uri="{BB962C8B-B14F-4D97-AF65-F5344CB8AC3E}">
        <p14:creationId xmlns:p14="http://schemas.microsoft.com/office/powerpoint/2010/main" val="1911437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8BDD6E-A803-4644-8881-66B7735DA4E2}" type="slidenum">
              <a:rPr lang="en-US" smtClean="0"/>
              <a:t>10</a:t>
            </a:fld>
            <a:endParaRPr lang="en-US"/>
          </a:p>
        </p:txBody>
      </p:sp>
    </p:spTree>
    <p:extLst>
      <p:ext uri="{BB962C8B-B14F-4D97-AF65-F5344CB8AC3E}">
        <p14:creationId xmlns:p14="http://schemas.microsoft.com/office/powerpoint/2010/main" val="25529994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b="1">
                <a:solidFill>
                  <a:srgbClr val="002060"/>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8860190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CC06AE4-EADD-47EE-9262-30D65B099D8D}" type="datetimeFigureOut">
              <a:rPr lang="en-US" smtClean="0"/>
              <a:t>11/12/2019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B26C32D-6B6E-425A-A319-A107AF43DE7C}" type="slidenum">
              <a:rPr lang="en-US" smtClean="0"/>
              <a:t>‹#›</a:t>
            </a:fld>
            <a:endParaRPr lang="en-US" dirty="0"/>
          </a:p>
        </p:txBody>
      </p:sp>
    </p:spTree>
    <p:extLst>
      <p:ext uri="{BB962C8B-B14F-4D97-AF65-F5344CB8AC3E}">
        <p14:creationId xmlns:p14="http://schemas.microsoft.com/office/powerpoint/2010/main" val="2972139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CC06AE4-EADD-47EE-9262-30D65B099D8D}" type="datetimeFigureOut">
              <a:rPr lang="en-US" smtClean="0"/>
              <a:t>11/12/2019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B26C32D-6B6E-425A-A319-A107AF43DE7C}" type="slidenum">
              <a:rPr lang="en-US" smtClean="0"/>
              <a:t>‹#›</a:t>
            </a:fld>
            <a:endParaRPr lang="en-US" dirty="0"/>
          </a:p>
        </p:txBody>
      </p:sp>
    </p:spTree>
    <p:extLst>
      <p:ext uri="{BB962C8B-B14F-4D97-AF65-F5344CB8AC3E}">
        <p14:creationId xmlns:p14="http://schemas.microsoft.com/office/powerpoint/2010/main" val="35148253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028472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11/12/2019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9528083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11/12/2019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359849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11/12/2019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4500281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11/12/2019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574218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t>11/12/2019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406061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11/12/2019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405686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11/12/2019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9305059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11/12/2019</a:t>
            </a:fld>
            <a:endParaRPr lang="en-US" dirty="0"/>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pic>
        <p:nvPicPr>
          <p:cNvPr id="7" name="Picture 6"/>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0711065" y="5606980"/>
            <a:ext cx="1480937" cy="1251020"/>
          </a:xfrm>
          <a:prstGeom prst="rect">
            <a:avLst/>
          </a:prstGeom>
        </p:spPr>
      </p:pic>
      <p:sp>
        <p:nvSpPr>
          <p:cNvPr id="8" name="Rectangle 7"/>
          <p:cNvSpPr/>
          <p:nvPr userDrawn="1"/>
        </p:nvSpPr>
        <p:spPr>
          <a:xfrm>
            <a:off x="100485" y="6531430"/>
            <a:ext cx="10691447" cy="140676"/>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9" name="Rectangle 8"/>
          <p:cNvSpPr/>
          <p:nvPr userDrawn="1"/>
        </p:nvSpPr>
        <p:spPr>
          <a:xfrm>
            <a:off x="211015" y="251211"/>
            <a:ext cx="11756572" cy="120579"/>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Tree>
    <p:extLst>
      <p:ext uri="{BB962C8B-B14F-4D97-AF65-F5344CB8AC3E}">
        <p14:creationId xmlns:p14="http://schemas.microsoft.com/office/powerpoint/2010/main" val="32706935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b="1" kern="1200">
          <a:solidFill>
            <a:srgbClr val="002060"/>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75000"/>
              <a:lumOff val="2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75000"/>
              <a:lumOff val="2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75000"/>
              <a:lumOff val="2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75000"/>
              <a:lumOff val="2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20.xml"/><Relationship Id="rId1" Type="http://schemas.openxmlformats.org/officeDocument/2006/relationships/slideLayout" Target="../slideLayouts/slideLayout4.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2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5.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9600" b="1" dirty="0" smtClean="0"/>
              <a:t>ETHICS</a:t>
            </a:r>
            <a:endParaRPr lang="en-US" sz="9600" b="1" dirty="0"/>
          </a:p>
        </p:txBody>
      </p:sp>
    </p:spTree>
    <p:extLst>
      <p:ext uri="{BB962C8B-B14F-4D97-AF65-F5344CB8AC3E}">
        <p14:creationId xmlns:p14="http://schemas.microsoft.com/office/powerpoint/2010/main" val="34919912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27185" y="2265247"/>
            <a:ext cx="5022797" cy="2185214"/>
          </a:xfrm>
          <a:prstGeom prst="rect">
            <a:avLst/>
          </a:prstGeom>
        </p:spPr>
        <p:txBody>
          <a:bodyPr wrap="square">
            <a:spAutoFit/>
          </a:bodyPr>
          <a:lstStyle/>
          <a:p>
            <a:pPr algn="ctr"/>
            <a:r>
              <a:rPr lang="en-US" sz="4000" b="1" u="sng" dirty="0">
                <a:solidFill>
                  <a:srgbClr val="000000"/>
                </a:solidFill>
              </a:rPr>
              <a:t>Damages</a:t>
            </a:r>
            <a:r>
              <a:rPr lang="en-US" sz="4000" b="1" dirty="0">
                <a:solidFill>
                  <a:srgbClr val="000000"/>
                </a:solidFill>
              </a:rPr>
              <a:t>: </a:t>
            </a:r>
            <a:endParaRPr lang="en-US" sz="4000" b="1" dirty="0" smtClean="0">
              <a:solidFill>
                <a:srgbClr val="000000"/>
              </a:solidFill>
            </a:endParaRPr>
          </a:p>
          <a:p>
            <a:pPr algn="ctr"/>
            <a:r>
              <a:rPr lang="en-US" sz="3200" b="1" dirty="0" smtClean="0">
                <a:solidFill>
                  <a:srgbClr val="000000"/>
                </a:solidFill>
              </a:rPr>
              <a:t>The </a:t>
            </a:r>
            <a:r>
              <a:rPr lang="en-US" sz="3200" b="1" dirty="0">
                <a:solidFill>
                  <a:srgbClr val="000000"/>
                </a:solidFill>
              </a:rPr>
              <a:t>patient experienced harm (i.e</a:t>
            </a:r>
            <a:r>
              <a:rPr lang="en-US" sz="3200" b="1" dirty="0" smtClean="0">
                <a:solidFill>
                  <a:srgbClr val="000000"/>
                </a:solidFill>
              </a:rPr>
              <a:t>., </a:t>
            </a:r>
            <a:r>
              <a:rPr lang="en-US" sz="3200" b="1" dirty="0">
                <a:solidFill>
                  <a:srgbClr val="000000"/>
                </a:solidFill>
              </a:rPr>
              <a:t>misdiagnosis, physical injury)</a:t>
            </a:r>
          </a:p>
        </p:txBody>
      </p:sp>
      <p:sp>
        <p:nvSpPr>
          <p:cNvPr id="4" name="TextBox 3"/>
          <p:cNvSpPr txBox="1"/>
          <p:nvPr/>
        </p:nvSpPr>
        <p:spPr>
          <a:xfrm>
            <a:off x="8575382" y="6035785"/>
            <a:ext cx="1936376" cy="369332"/>
          </a:xfrm>
          <a:prstGeom prst="rect">
            <a:avLst/>
          </a:prstGeom>
          <a:noFill/>
        </p:spPr>
        <p:txBody>
          <a:bodyPr wrap="square" rtlCol="0">
            <a:spAutoFit/>
          </a:bodyPr>
          <a:lstStyle/>
          <a:p>
            <a:r>
              <a:rPr lang="en-US" dirty="0" err="1" smtClean="0"/>
              <a:t>Lubinski</a:t>
            </a:r>
            <a:r>
              <a:rPr lang="en-US" dirty="0" smtClean="0"/>
              <a:t>, 2018</a:t>
            </a:r>
            <a:endParaRPr lang="en-US" dirty="0"/>
          </a:p>
        </p:txBody>
      </p:sp>
    </p:spTree>
    <p:extLst>
      <p:ext uri="{BB962C8B-B14F-4D97-AF65-F5344CB8AC3E}">
        <p14:creationId xmlns:p14="http://schemas.microsoft.com/office/powerpoint/2010/main" val="34309300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90266" y="2185468"/>
            <a:ext cx="6807200" cy="2185214"/>
          </a:xfrm>
          <a:prstGeom prst="rect">
            <a:avLst/>
          </a:prstGeom>
        </p:spPr>
        <p:txBody>
          <a:bodyPr wrap="square">
            <a:spAutoFit/>
          </a:bodyPr>
          <a:lstStyle/>
          <a:p>
            <a:pPr algn="ctr"/>
            <a:r>
              <a:rPr lang="en-US" sz="4000" b="1" u="sng" dirty="0">
                <a:solidFill>
                  <a:srgbClr val="000000"/>
                </a:solidFill>
              </a:rPr>
              <a:t>Causation</a:t>
            </a:r>
            <a:r>
              <a:rPr lang="en-US" sz="4000" b="1" dirty="0">
                <a:solidFill>
                  <a:srgbClr val="000000"/>
                </a:solidFill>
              </a:rPr>
              <a:t>: </a:t>
            </a:r>
            <a:endParaRPr lang="en-US" sz="4000" b="1" dirty="0" smtClean="0">
              <a:solidFill>
                <a:srgbClr val="000000"/>
              </a:solidFill>
            </a:endParaRPr>
          </a:p>
          <a:p>
            <a:pPr algn="ctr"/>
            <a:r>
              <a:rPr lang="en-US" sz="3200" b="1" dirty="0" smtClean="0">
                <a:solidFill>
                  <a:srgbClr val="000000"/>
                </a:solidFill>
              </a:rPr>
              <a:t>The </a:t>
            </a:r>
            <a:r>
              <a:rPr lang="en-US" sz="3200" b="1" dirty="0">
                <a:solidFill>
                  <a:srgbClr val="000000"/>
                </a:solidFill>
              </a:rPr>
              <a:t>harm experienced by the patient (plaintiff) was caused by the breach of the legal duty of care</a:t>
            </a:r>
          </a:p>
        </p:txBody>
      </p:sp>
      <p:sp>
        <p:nvSpPr>
          <p:cNvPr id="4" name="TextBox 3"/>
          <p:cNvSpPr txBox="1"/>
          <p:nvPr/>
        </p:nvSpPr>
        <p:spPr>
          <a:xfrm>
            <a:off x="8629171" y="5960501"/>
            <a:ext cx="1936376" cy="369332"/>
          </a:xfrm>
          <a:prstGeom prst="rect">
            <a:avLst/>
          </a:prstGeom>
          <a:noFill/>
        </p:spPr>
        <p:txBody>
          <a:bodyPr wrap="square" rtlCol="0">
            <a:spAutoFit/>
          </a:bodyPr>
          <a:lstStyle/>
          <a:p>
            <a:r>
              <a:rPr lang="en-US" dirty="0" err="1" smtClean="0"/>
              <a:t>Lubinski</a:t>
            </a:r>
            <a:r>
              <a:rPr lang="en-US" dirty="0" smtClean="0"/>
              <a:t>, 2018</a:t>
            </a:r>
            <a:endParaRPr lang="en-US" dirty="0"/>
          </a:p>
        </p:txBody>
      </p:sp>
    </p:spTree>
    <p:extLst>
      <p:ext uri="{BB962C8B-B14F-4D97-AF65-F5344CB8AC3E}">
        <p14:creationId xmlns:p14="http://schemas.microsoft.com/office/powerpoint/2010/main" val="38051444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203201" y="374597"/>
            <a:ext cx="11988799" cy="990600"/>
          </a:xfrm>
        </p:spPr>
        <p:txBody>
          <a:bodyPr>
            <a:normAutofit/>
          </a:bodyPr>
          <a:lstStyle/>
          <a:p>
            <a:pPr eaLnBrk="1" hangingPunct="1"/>
            <a:r>
              <a:rPr lang="en-US" altLang="en-US" sz="5400" dirty="0" smtClean="0"/>
              <a:t>Liability: institution</a:t>
            </a:r>
          </a:p>
        </p:txBody>
      </p:sp>
      <p:sp>
        <p:nvSpPr>
          <p:cNvPr id="3" name="Content Placeholder 2"/>
          <p:cNvSpPr>
            <a:spLocks noGrp="1"/>
          </p:cNvSpPr>
          <p:nvPr>
            <p:ph sz="quarter" idx="1"/>
          </p:nvPr>
        </p:nvSpPr>
        <p:spPr>
          <a:xfrm>
            <a:off x="817033" y="1600200"/>
            <a:ext cx="10871200" cy="4953000"/>
          </a:xfrm>
        </p:spPr>
        <p:txBody>
          <a:bodyPr>
            <a:normAutofit/>
          </a:bodyPr>
          <a:lstStyle/>
          <a:p>
            <a:pPr eaLnBrk="1" fontAlgn="auto" hangingPunct="1">
              <a:spcAft>
                <a:spcPts val="0"/>
              </a:spcAft>
              <a:defRPr/>
            </a:pPr>
            <a:r>
              <a:rPr lang="en-US" dirty="0" smtClean="0"/>
              <a:t>The employees are “agents” of the institutions</a:t>
            </a:r>
          </a:p>
          <a:p>
            <a:pPr fontAlgn="auto">
              <a:spcAft>
                <a:spcPts val="0"/>
              </a:spcAft>
              <a:defRPr/>
            </a:pPr>
            <a:endParaRPr lang="en-US" dirty="0" smtClean="0"/>
          </a:p>
          <a:p>
            <a:pPr eaLnBrk="1" fontAlgn="auto" hangingPunct="1">
              <a:spcAft>
                <a:spcPts val="0"/>
              </a:spcAft>
              <a:defRPr/>
            </a:pPr>
            <a:r>
              <a:rPr lang="en-US" dirty="0" smtClean="0"/>
              <a:t>Institutions select, credential &amp; supervise the employee</a:t>
            </a:r>
          </a:p>
          <a:p>
            <a:pPr fontAlgn="auto">
              <a:spcAft>
                <a:spcPts val="0"/>
              </a:spcAft>
              <a:defRPr/>
            </a:pPr>
            <a:endParaRPr lang="en-US" dirty="0" smtClean="0"/>
          </a:p>
          <a:p>
            <a:pPr eaLnBrk="1" fontAlgn="auto" hangingPunct="1">
              <a:spcAft>
                <a:spcPts val="0"/>
              </a:spcAft>
              <a:defRPr/>
            </a:pPr>
            <a:r>
              <a:rPr lang="en-US" dirty="0" smtClean="0"/>
              <a:t>The employee is acting within the scope of their employment on behalf of the institution</a:t>
            </a:r>
          </a:p>
          <a:p>
            <a:pPr fontAlgn="auto">
              <a:spcAft>
                <a:spcPts val="0"/>
              </a:spcAft>
              <a:defRPr/>
            </a:pPr>
            <a:endParaRPr lang="en-US" dirty="0" smtClean="0"/>
          </a:p>
          <a:p>
            <a:pPr eaLnBrk="1" fontAlgn="auto" hangingPunct="1">
              <a:spcAft>
                <a:spcPts val="0"/>
              </a:spcAft>
              <a:defRPr/>
            </a:pPr>
            <a:r>
              <a:rPr lang="en-US" dirty="0" smtClean="0"/>
              <a:t>There are some duties an institution cannot delegate (“</a:t>
            </a:r>
            <a:r>
              <a:rPr lang="en-US" dirty="0" err="1" smtClean="0"/>
              <a:t>nondelegable</a:t>
            </a:r>
            <a:r>
              <a:rPr lang="en-US" dirty="0" smtClean="0"/>
              <a:t> duties”) including provision of adequate facilities &amp; equipment, etc.</a:t>
            </a:r>
            <a:endParaRPr lang="en-US" dirty="0"/>
          </a:p>
        </p:txBody>
      </p:sp>
      <p:sp>
        <p:nvSpPr>
          <p:cNvPr id="4" name="TextBox 3"/>
          <p:cNvSpPr txBox="1"/>
          <p:nvPr/>
        </p:nvSpPr>
        <p:spPr>
          <a:xfrm>
            <a:off x="199785" y="5973306"/>
            <a:ext cx="1936376" cy="369332"/>
          </a:xfrm>
          <a:prstGeom prst="rect">
            <a:avLst/>
          </a:prstGeom>
          <a:noFill/>
        </p:spPr>
        <p:txBody>
          <a:bodyPr wrap="square" rtlCol="0">
            <a:spAutoFit/>
          </a:bodyPr>
          <a:lstStyle/>
          <a:p>
            <a:r>
              <a:rPr lang="en-US" dirty="0" err="1" smtClean="0"/>
              <a:t>Lubinski</a:t>
            </a:r>
            <a:r>
              <a:rPr lang="en-US" dirty="0" smtClean="0"/>
              <a:t>, 2018</a:t>
            </a:r>
            <a:endParaRPr lang="en-US" dirty="0"/>
          </a:p>
        </p:txBody>
      </p:sp>
    </p:spTree>
    <p:extLst>
      <p:ext uri="{BB962C8B-B14F-4D97-AF65-F5344CB8AC3E}">
        <p14:creationId xmlns:p14="http://schemas.microsoft.com/office/powerpoint/2010/main" val="37237650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53916" y="436710"/>
            <a:ext cx="8636000" cy="1017587"/>
          </a:xfrm>
        </p:spPr>
        <p:txBody>
          <a:bodyPr>
            <a:normAutofit/>
          </a:bodyPr>
          <a:lstStyle/>
          <a:p>
            <a:r>
              <a:rPr lang="en-US" sz="5400" dirty="0" smtClean="0"/>
              <a:t>Anti-Kickback Laws</a:t>
            </a:r>
            <a:endParaRPr lang="en-US" sz="5400" dirty="0"/>
          </a:p>
        </p:txBody>
      </p:sp>
      <p:sp>
        <p:nvSpPr>
          <p:cNvPr id="3" name="TextBox 2"/>
          <p:cNvSpPr txBox="1"/>
          <p:nvPr/>
        </p:nvSpPr>
        <p:spPr>
          <a:xfrm>
            <a:off x="2627086" y="1899743"/>
            <a:ext cx="6286393" cy="3539430"/>
          </a:xfrm>
          <a:prstGeom prst="rect">
            <a:avLst/>
          </a:prstGeom>
          <a:noFill/>
        </p:spPr>
        <p:txBody>
          <a:bodyPr wrap="square" rtlCol="0">
            <a:spAutoFit/>
          </a:bodyPr>
          <a:lstStyle/>
          <a:p>
            <a:r>
              <a:rPr lang="en-US" sz="2800" b="1" dirty="0" smtClean="0">
                <a:solidFill>
                  <a:srgbClr val="000000"/>
                </a:solidFill>
              </a:rPr>
              <a:t>It is a </a:t>
            </a:r>
            <a:r>
              <a:rPr lang="en-US" sz="2800" b="1" u="sng" dirty="0" smtClean="0">
                <a:solidFill>
                  <a:srgbClr val="000000"/>
                </a:solidFill>
              </a:rPr>
              <a:t>felony</a:t>
            </a:r>
            <a:r>
              <a:rPr lang="en-US" sz="2800" b="1" dirty="0" smtClean="0">
                <a:solidFill>
                  <a:srgbClr val="000000"/>
                </a:solidFill>
              </a:rPr>
              <a:t> to knowingly </a:t>
            </a:r>
            <a:r>
              <a:rPr lang="en-US" sz="2800" b="1" dirty="0" smtClean="0">
                <a:solidFill>
                  <a:srgbClr val="000000"/>
                </a:solidFill>
              </a:rPr>
              <a:t>and </a:t>
            </a:r>
            <a:r>
              <a:rPr lang="en-US" sz="2800" b="1" dirty="0" smtClean="0">
                <a:solidFill>
                  <a:srgbClr val="000000"/>
                </a:solidFill>
              </a:rPr>
              <a:t>willfully solicit or receive any payment, directly or indirectly, overtly or covertly, in cash or in kind, in return for purchasing, leasing or ordering (or recommending the purchase, </a:t>
            </a:r>
            <a:r>
              <a:rPr lang="en-US" sz="2800" b="1" dirty="0" smtClean="0">
                <a:solidFill>
                  <a:srgbClr val="000000"/>
                </a:solidFill>
              </a:rPr>
              <a:t>lease, </a:t>
            </a:r>
            <a:r>
              <a:rPr lang="en-US" sz="2800" b="1" dirty="0" smtClean="0">
                <a:solidFill>
                  <a:srgbClr val="000000"/>
                </a:solidFill>
              </a:rPr>
              <a:t>or ordering) of any item or service reimbursable in whole or in part under a federal health care program</a:t>
            </a:r>
            <a:endParaRPr lang="en-US" sz="2800" b="1" dirty="0">
              <a:solidFill>
                <a:srgbClr val="000000"/>
              </a:solidFill>
            </a:endParaRPr>
          </a:p>
        </p:txBody>
      </p:sp>
      <p:sp>
        <p:nvSpPr>
          <p:cNvPr id="5" name="TextBox 4"/>
          <p:cNvSpPr txBox="1"/>
          <p:nvPr/>
        </p:nvSpPr>
        <p:spPr>
          <a:xfrm>
            <a:off x="284310" y="5952817"/>
            <a:ext cx="1936376" cy="369332"/>
          </a:xfrm>
          <a:prstGeom prst="rect">
            <a:avLst/>
          </a:prstGeom>
          <a:noFill/>
        </p:spPr>
        <p:txBody>
          <a:bodyPr wrap="square" rtlCol="0">
            <a:spAutoFit/>
          </a:bodyPr>
          <a:lstStyle/>
          <a:p>
            <a:r>
              <a:rPr lang="en-US" dirty="0" err="1" smtClean="0"/>
              <a:t>Lubinski</a:t>
            </a:r>
            <a:r>
              <a:rPr lang="en-US" dirty="0" smtClean="0"/>
              <a:t>, 2018</a:t>
            </a:r>
            <a:endParaRPr lang="en-US" dirty="0"/>
          </a:p>
        </p:txBody>
      </p:sp>
    </p:spTree>
    <p:extLst>
      <p:ext uri="{BB962C8B-B14F-4D97-AF65-F5344CB8AC3E}">
        <p14:creationId xmlns:p14="http://schemas.microsoft.com/office/powerpoint/2010/main" val="30224379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1052" y="315046"/>
            <a:ext cx="10972800" cy="1139825"/>
          </a:xfrm>
        </p:spPr>
        <p:txBody>
          <a:bodyPr>
            <a:normAutofit/>
          </a:bodyPr>
          <a:lstStyle/>
          <a:p>
            <a:r>
              <a:rPr lang="en-US" sz="5400" dirty="0" smtClean="0"/>
              <a:t>Stark Laws</a:t>
            </a:r>
            <a:endParaRPr lang="en-US" sz="5400" dirty="0"/>
          </a:p>
        </p:txBody>
      </p:sp>
      <p:sp>
        <p:nvSpPr>
          <p:cNvPr id="3" name="Content Placeholder 2"/>
          <p:cNvSpPr>
            <a:spLocks noGrp="1"/>
          </p:cNvSpPr>
          <p:nvPr>
            <p:ph idx="1"/>
          </p:nvPr>
        </p:nvSpPr>
        <p:spPr>
          <a:xfrm>
            <a:off x="711200" y="1855694"/>
            <a:ext cx="10972800" cy="4419600"/>
          </a:xfrm>
        </p:spPr>
        <p:txBody>
          <a:bodyPr/>
          <a:lstStyle/>
          <a:p>
            <a:r>
              <a:rPr lang="en-US" sz="2800" dirty="0" smtClean="0"/>
              <a:t>Protect </a:t>
            </a:r>
            <a:r>
              <a:rPr lang="en-US" sz="2800" dirty="0" smtClean="0"/>
              <a:t>the integrity of healthcare dollars by prohibiting referrals where the referring entity owns all or part of the entity to which she or he is </a:t>
            </a:r>
            <a:r>
              <a:rPr lang="en-US" sz="2800" dirty="0" smtClean="0"/>
              <a:t>referring</a:t>
            </a:r>
            <a:endParaRPr lang="en-US" sz="2800" dirty="0" smtClean="0"/>
          </a:p>
          <a:p>
            <a:pPr marL="0" indent="0">
              <a:buNone/>
            </a:pPr>
            <a:endParaRPr lang="en-US" sz="1200" dirty="0" smtClean="0"/>
          </a:p>
          <a:p>
            <a:r>
              <a:rPr lang="en-US" dirty="0" smtClean="0"/>
              <a:t>P</a:t>
            </a:r>
            <a:r>
              <a:rPr lang="en-US" sz="2800" dirty="0" smtClean="0"/>
              <a:t>rohibit </a:t>
            </a:r>
            <a:r>
              <a:rPr lang="en-US" sz="2800" dirty="0" smtClean="0"/>
              <a:t>a physician from referring to an entity where he or she has a vested financial interest.</a:t>
            </a:r>
          </a:p>
          <a:p>
            <a:pPr marL="0" indent="0">
              <a:buNone/>
            </a:pPr>
            <a:endParaRPr lang="en-US" sz="1200" dirty="0" smtClean="0"/>
          </a:p>
          <a:p>
            <a:r>
              <a:rPr lang="en-US" dirty="0"/>
              <a:t>I</a:t>
            </a:r>
            <a:r>
              <a:rPr lang="en-US" sz="2800" dirty="0" smtClean="0"/>
              <a:t>nclude </a:t>
            </a:r>
            <a:r>
              <a:rPr lang="en-US" sz="2800" dirty="0" smtClean="0"/>
              <a:t>disclosures prior to presentations</a:t>
            </a:r>
          </a:p>
          <a:p>
            <a:pPr marL="0" indent="0">
              <a:buNone/>
            </a:pPr>
            <a:endParaRPr lang="en-US" sz="3600" dirty="0"/>
          </a:p>
        </p:txBody>
      </p:sp>
      <p:sp>
        <p:nvSpPr>
          <p:cNvPr id="4" name="TextBox 3"/>
          <p:cNvSpPr txBox="1"/>
          <p:nvPr/>
        </p:nvSpPr>
        <p:spPr>
          <a:xfrm>
            <a:off x="261258" y="5973306"/>
            <a:ext cx="1936376" cy="369332"/>
          </a:xfrm>
          <a:prstGeom prst="rect">
            <a:avLst/>
          </a:prstGeom>
          <a:noFill/>
        </p:spPr>
        <p:txBody>
          <a:bodyPr wrap="square" rtlCol="0">
            <a:spAutoFit/>
          </a:bodyPr>
          <a:lstStyle/>
          <a:p>
            <a:r>
              <a:rPr lang="en-US" dirty="0" err="1" smtClean="0"/>
              <a:t>Lubinski</a:t>
            </a:r>
            <a:r>
              <a:rPr lang="en-US" dirty="0" smtClean="0"/>
              <a:t>, 2018</a:t>
            </a:r>
            <a:endParaRPr lang="en-US" dirty="0"/>
          </a:p>
        </p:txBody>
      </p:sp>
    </p:spTree>
    <p:extLst>
      <p:ext uri="{BB962C8B-B14F-4D97-AF65-F5344CB8AC3E}">
        <p14:creationId xmlns:p14="http://schemas.microsoft.com/office/powerpoint/2010/main" val="35562998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665284" y="813226"/>
            <a:ext cx="8260336" cy="4495800"/>
          </a:xfrm>
        </p:spPr>
        <p:txBody>
          <a:bodyPr>
            <a:normAutofit/>
          </a:bodyPr>
          <a:lstStyle/>
          <a:p>
            <a:pPr algn="r" eaLnBrk="1" fontAlgn="auto" hangingPunct="1">
              <a:spcAft>
                <a:spcPts val="0"/>
              </a:spcAft>
              <a:defRPr/>
            </a:pPr>
            <a:r>
              <a:rPr lang="en-US" b="1" dirty="0" smtClean="0"/>
              <a:t>Quality Improvement</a:t>
            </a:r>
          </a:p>
          <a:p>
            <a:pPr marL="365760" lvl="1" indent="0" algn="r" eaLnBrk="1" fontAlgn="auto" hangingPunct="1">
              <a:spcAft>
                <a:spcPts val="0"/>
              </a:spcAft>
              <a:buNone/>
              <a:defRPr/>
            </a:pPr>
            <a:r>
              <a:rPr lang="en-US" dirty="0"/>
              <a:t>-</a:t>
            </a:r>
            <a:r>
              <a:rPr lang="en-US" dirty="0" smtClean="0"/>
              <a:t>Projects for high-risk, high </a:t>
            </a:r>
            <a:r>
              <a:rPr lang="en-US" dirty="0" smtClean="0"/>
              <a:t>volume, and problem-prone </a:t>
            </a:r>
            <a:r>
              <a:rPr lang="en-US" dirty="0" smtClean="0"/>
              <a:t>cases</a:t>
            </a:r>
          </a:p>
          <a:p>
            <a:pPr marL="365760" lvl="1" indent="0" algn="r" eaLnBrk="1" fontAlgn="auto" hangingPunct="1">
              <a:spcAft>
                <a:spcPts val="0"/>
              </a:spcAft>
              <a:buNone/>
              <a:defRPr/>
            </a:pPr>
            <a:endParaRPr lang="en-US" dirty="0" smtClean="0"/>
          </a:p>
          <a:p>
            <a:pPr algn="r" eaLnBrk="1" fontAlgn="auto" hangingPunct="1">
              <a:spcAft>
                <a:spcPts val="0"/>
              </a:spcAft>
              <a:defRPr/>
            </a:pPr>
            <a:r>
              <a:rPr lang="en-US" b="1" dirty="0" smtClean="0"/>
              <a:t>Risk Management</a:t>
            </a:r>
          </a:p>
          <a:p>
            <a:pPr marL="365760" lvl="1" indent="0" algn="r" eaLnBrk="1" fontAlgn="auto" hangingPunct="1">
              <a:spcAft>
                <a:spcPts val="0"/>
              </a:spcAft>
              <a:buNone/>
              <a:defRPr/>
            </a:pPr>
            <a:r>
              <a:rPr lang="en-US" dirty="0" smtClean="0"/>
              <a:t>-Following scope of practice </a:t>
            </a:r>
            <a:r>
              <a:rPr lang="en-US" dirty="0" smtClean="0"/>
              <a:t>and </a:t>
            </a:r>
            <a:r>
              <a:rPr lang="en-US" dirty="0" smtClean="0"/>
              <a:t>practice guidelines</a:t>
            </a:r>
          </a:p>
          <a:p>
            <a:pPr marL="365760" lvl="1" indent="0" algn="r" eaLnBrk="1" fontAlgn="auto" hangingPunct="1">
              <a:spcAft>
                <a:spcPts val="0"/>
              </a:spcAft>
              <a:buNone/>
              <a:defRPr/>
            </a:pPr>
            <a:r>
              <a:rPr lang="en-US" dirty="0" smtClean="0"/>
              <a:t>-Engaging in continuing education</a:t>
            </a:r>
          </a:p>
          <a:p>
            <a:pPr marL="365760" lvl="1" indent="0" algn="r" eaLnBrk="1" fontAlgn="auto" hangingPunct="1">
              <a:spcAft>
                <a:spcPts val="0"/>
              </a:spcAft>
              <a:buNone/>
              <a:defRPr/>
            </a:pPr>
            <a:endParaRPr lang="en-US" dirty="0" smtClean="0"/>
          </a:p>
          <a:p>
            <a:pPr algn="r" eaLnBrk="1" fontAlgn="auto" hangingPunct="1">
              <a:spcAft>
                <a:spcPts val="0"/>
              </a:spcAft>
              <a:defRPr/>
            </a:pPr>
            <a:r>
              <a:rPr lang="en-US" b="1" dirty="0" smtClean="0"/>
              <a:t>Insurance</a:t>
            </a:r>
          </a:p>
          <a:p>
            <a:pPr marL="365760" lvl="1" indent="0" algn="r" eaLnBrk="1" fontAlgn="auto" hangingPunct="1">
              <a:spcAft>
                <a:spcPts val="0"/>
              </a:spcAft>
              <a:buNone/>
              <a:defRPr/>
            </a:pPr>
            <a:r>
              <a:rPr lang="en-US" dirty="0" smtClean="0"/>
              <a:t>-Employer provided</a:t>
            </a:r>
          </a:p>
          <a:p>
            <a:pPr marL="365760" lvl="1" indent="0" algn="r" eaLnBrk="1" fontAlgn="auto" hangingPunct="1">
              <a:spcAft>
                <a:spcPts val="0"/>
              </a:spcAft>
              <a:buNone/>
              <a:defRPr/>
            </a:pPr>
            <a:r>
              <a:rPr lang="en-US" dirty="0" smtClean="0"/>
              <a:t>-Self-purchased</a:t>
            </a:r>
            <a:endParaRPr lang="en-US" dirty="0"/>
          </a:p>
        </p:txBody>
      </p:sp>
      <p:sp>
        <p:nvSpPr>
          <p:cNvPr id="4" name="TextBox 3"/>
          <p:cNvSpPr txBox="1"/>
          <p:nvPr/>
        </p:nvSpPr>
        <p:spPr>
          <a:xfrm>
            <a:off x="261257" y="6280418"/>
            <a:ext cx="1936376" cy="369332"/>
          </a:xfrm>
          <a:prstGeom prst="rect">
            <a:avLst/>
          </a:prstGeom>
          <a:noFill/>
        </p:spPr>
        <p:txBody>
          <a:bodyPr wrap="square" rtlCol="0">
            <a:spAutoFit/>
          </a:bodyPr>
          <a:lstStyle/>
          <a:p>
            <a:r>
              <a:rPr lang="en-US" dirty="0" err="1" smtClean="0"/>
              <a:t>Lubinski</a:t>
            </a:r>
            <a:r>
              <a:rPr lang="en-US" dirty="0" smtClean="0"/>
              <a:t>, 2018</a:t>
            </a:r>
            <a:endParaRPr lang="en-US" dirty="0"/>
          </a:p>
        </p:txBody>
      </p:sp>
      <p:sp>
        <p:nvSpPr>
          <p:cNvPr id="2" name="TextBox 1"/>
          <p:cNvSpPr txBox="1"/>
          <p:nvPr/>
        </p:nvSpPr>
        <p:spPr>
          <a:xfrm>
            <a:off x="868296" y="2466575"/>
            <a:ext cx="3434763" cy="1446550"/>
          </a:xfrm>
          <a:prstGeom prst="rect">
            <a:avLst/>
          </a:prstGeom>
          <a:noFill/>
        </p:spPr>
        <p:txBody>
          <a:bodyPr wrap="square" rtlCol="0">
            <a:spAutoFit/>
          </a:bodyPr>
          <a:lstStyle/>
          <a:p>
            <a:pPr algn="ctr"/>
            <a:r>
              <a:rPr lang="en-US" sz="8800" b="1" dirty="0" smtClean="0"/>
              <a:t>RISK:</a:t>
            </a:r>
            <a:endParaRPr lang="en-US" sz="8800" b="1" dirty="0"/>
          </a:p>
        </p:txBody>
      </p:sp>
    </p:spTree>
    <p:extLst>
      <p:ext uri="{BB962C8B-B14F-4D97-AF65-F5344CB8AC3E}">
        <p14:creationId xmlns:p14="http://schemas.microsoft.com/office/powerpoint/2010/main" val="82841282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489185" y="2396139"/>
            <a:ext cx="3251200" cy="1446550"/>
          </a:xfrm>
          <a:prstGeom prst="rect">
            <a:avLst/>
          </a:prstGeom>
          <a:noFill/>
        </p:spPr>
        <p:txBody>
          <a:bodyPr wrap="square" rtlCol="0">
            <a:spAutoFit/>
          </a:bodyPr>
          <a:lstStyle/>
          <a:p>
            <a:pPr algn="ctr"/>
            <a:r>
              <a:rPr lang="en-US" sz="8800" b="1" dirty="0" smtClean="0">
                <a:solidFill>
                  <a:srgbClr val="000000"/>
                </a:solidFill>
              </a:rPr>
              <a:t>Ethics</a:t>
            </a:r>
            <a:endParaRPr lang="en-US" sz="8800" b="1" dirty="0">
              <a:solidFill>
                <a:srgbClr val="000000"/>
              </a:solidFill>
            </a:endParaRPr>
          </a:p>
        </p:txBody>
      </p:sp>
    </p:spTree>
    <p:extLst>
      <p:ext uri="{BB962C8B-B14F-4D97-AF65-F5344CB8AC3E}">
        <p14:creationId xmlns:p14="http://schemas.microsoft.com/office/powerpoint/2010/main" val="235520735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2024316" y="566058"/>
            <a:ext cx="8636000" cy="1017587"/>
          </a:xfrm>
        </p:spPr>
        <p:txBody>
          <a:bodyPr>
            <a:normAutofit/>
          </a:bodyPr>
          <a:lstStyle/>
          <a:p>
            <a:pPr algn="ctr" eaLnBrk="1" hangingPunct="1"/>
            <a:r>
              <a:rPr lang="en-US" altLang="en-US" sz="5400" dirty="0" smtClean="0"/>
              <a:t>ASHA Principle of Ethics: 1</a:t>
            </a:r>
          </a:p>
        </p:txBody>
      </p:sp>
      <p:sp>
        <p:nvSpPr>
          <p:cNvPr id="3" name="TextBox 2"/>
          <p:cNvSpPr txBox="1"/>
          <p:nvPr/>
        </p:nvSpPr>
        <p:spPr>
          <a:xfrm>
            <a:off x="2101600" y="2195712"/>
            <a:ext cx="8128000" cy="2246769"/>
          </a:xfrm>
          <a:prstGeom prst="rect">
            <a:avLst/>
          </a:prstGeom>
          <a:solidFill>
            <a:schemeClr val="accent1">
              <a:lumMod val="40000"/>
              <a:lumOff val="60000"/>
            </a:schemeClr>
          </a:solidFill>
          <a:ln w="12700">
            <a:solidFill>
              <a:schemeClr val="tx1"/>
            </a:solidFill>
          </a:ln>
          <a:scene3d>
            <a:camera prst="orthographicFront"/>
            <a:lightRig rig="threePt" dir="t"/>
          </a:scene3d>
          <a:sp3d>
            <a:bevelT/>
          </a:sp3d>
        </p:spPr>
        <p:txBody>
          <a:bodyPr wrap="square">
            <a:spAutoFit/>
          </a:bodyPr>
          <a:lstStyle/>
          <a:p>
            <a:pPr algn="ctr" fontAlgn="auto">
              <a:spcBef>
                <a:spcPts val="0"/>
              </a:spcBef>
              <a:spcAft>
                <a:spcPts val="0"/>
              </a:spcAft>
              <a:defRPr/>
            </a:pPr>
            <a:r>
              <a:rPr lang="en-US" sz="2800" dirty="0">
                <a:latin typeface="+mn-lt"/>
              </a:rPr>
              <a:t>Individuals shall honor their responsibility to hold paramount the welfare of persons they serve professionally </a:t>
            </a:r>
            <a:r>
              <a:rPr lang="en-US" sz="2800" dirty="0" smtClean="0">
                <a:latin typeface="+mn-lt"/>
              </a:rPr>
              <a:t>or who are </a:t>
            </a:r>
            <a:r>
              <a:rPr lang="en-US" sz="2800" dirty="0">
                <a:latin typeface="+mn-lt"/>
              </a:rPr>
              <a:t>participants in research and scholarly activities and shall treat animals involved in research in a humane manner.</a:t>
            </a:r>
          </a:p>
        </p:txBody>
      </p:sp>
    </p:spTree>
    <p:extLst>
      <p:ext uri="{BB962C8B-B14F-4D97-AF65-F5344CB8AC3E}">
        <p14:creationId xmlns:p14="http://schemas.microsoft.com/office/powerpoint/2010/main" val="272442230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1981200" y="466166"/>
            <a:ext cx="8636000" cy="1017587"/>
          </a:xfrm>
        </p:spPr>
        <p:txBody>
          <a:bodyPr>
            <a:normAutofit/>
          </a:bodyPr>
          <a:lstStyle/>
          <a:p>
            <a:pPr algn="ctr" eaLnBrk="1" hangingPunct="1"/>
            <a:r>
              <a:rPr lang="en-US" altLang="en-US" sz="5400" dirty="0" smtClean="0"/>
              <a:t>ASHA Principle of Ethics: 2</a:t>
            </a:r>
          </a:p>
        </p:txBody>
      </p:sp>
      <p:sp>
        <p:nvSpPr>
          <p:cNvPr id="3" name="TextBox 2"/>
          <p:cNvSpPr txBox="1"/>
          <p:nvPr/>
        </p:nvSpPr>
        <p:spPr>
          <a:xfrm>
            <a:off x="2133600" y="2590800"/>
            <a:ext cx="8331200" cy="1384995"/>
          </a:xfrm>
          <a:prstGeom prst="rect">
            <a:avLst/>
          </a:prstGeom>
          <a:solidFill>
            <a:schemeClr val="accent1">
              <a:lumMod val="40000"/>
              <a:lumOff val="60000"/>
            </a:schemeClr>
          </a:solidFill>
          <a:ln w="12700">
            <a:solidFill>
              <a:schemeClr val="tx1"/>
            </a:solidFill>
          </a:ln>
          <a:scene3d>
            <a:camera prst="orthographicFront"/>
            <a:lightRig rig="threePt" dir="t"/>
          </a:scene3d>
          <a:sp3d>
            <a:bevelT/>
          </a:sp3d>
        </p:spPr>
        <p:txBody>
          <a:bodyPr>
            <a:spAutoFit/>
          </a:bodyPr>
          <a:lstStyle/>
          <a:p>
            <a:pPr algn="ctr" fontAlgn="auto">
              <a:spcBef>
                <a:spcPts val="0"/>
              </a:spcBef>
              <a:spcAft>
                <a:spcPts val="0"/>
              </a:spcAft>
              <a:defRPr/>
            </a:pPr>
            <a:r>
              <a:rPr lang="en-US" sz="2800" dirty="0">
                <a:latin typeface="+mn-lt"/>
              </a:rPr>
              <a:t>Individuals shall honor their responsibility to achieve and maintain the highest level of </a:t>
            </a:r>
            <a:r>
              <a:rPr lang="en-US" sz="2800" dirty="0" smtClean="0">
                <a:latin typeface="+mn-lt"/>
              </a:rPr>
              <a:t>professional  competence and performance.</a:t>
            </a:r>
            <a:endParaRPr lang="en-US" sz="2800" dirty="0">
              <a:latin typeface="+mn-lt"/>
            </a:endParaRPr>
          </a:p>
        </p:txBody>
      </p:sp>
    </p:spTree>
    <p:extLst>
      <p:ext uri="{BB962C8B-B14F-4D97-AF65-F5344CB8AC3E}">
        <p14:creationId xmlns:p14="http://schemas.microsoft.com/office/powerpoint/2010/main" val="37461591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1734884" y="412378"/>
            <a:ext cx="8636000" cy="1017587"/>
          </a:xfrm>
        </p:spPr>
        <p:txBody>
          <a:bodyPr>
            <a:normAutofit/>
          </a:bodyPr>
          <a:lstStyle/>
          <a:p>
            <a:pPr algn="ctr" eaLnBrk="1" hangingPunct="1"/>
            <a:r>
              <a:rPr lang="en-US" altLang="en-US" sz="5400" dirty="0" smtClean="0"/>
              <a:t>ASHA Principle of Ethics: 3</a:t>
            </a:r>
          </a:p>
        </p:txBody>
      </p:sp>
      <p:sp>
        <p:nvSpPr>
          <p:cNvPr id="3" name="TextBox 2"/>
          <p:cNvSpPr txBox="1"/>
          <p:nvPr/>
        </p:nvSpPr>
        <p:spPr>
          <a:xfrm>
            <a:off x="1422400" y="1809590"/>
            <a:ext cx="9855200" cy="3539430"/>
          </a:xfrm>
          <a:prstGeom prst="rect">
            <a:avLst/>
          </a:prstGeom>
          <a:solidFill>
            <a:schemeClr val="accent1">
              <a:lumMod val="40000"/>
              <a:lumOff val="60000"/>
            </a:schemeClr>
          </a:solidFill>
          <a:ln w="12700">
            <a:solidFill>
              <a:schemeClr val="tx1"/>
            </a:solidFill>
          </a:ln>
          <a:scene3d>
            <a:camera prst="orthographicFront"/>
            <a:lightRig rig="threePt" dir="t"/>
          </a:scene3d>
          <a:sp3d>
            <a:bevelT/>
          </a:sp3d>
        </p:spPr>
        <p:txBody>
          <a:bodyPr wrap="square">
            <a:spAutoFit/>
          </a:bodyPr>
          <a:lstStyle/>
          <a:p>
            <a:pPr algn="ctr" fontAlgn="auto">
              <a:spcBef>
                <a:spcPts val="0"/>
              </a:spcBef>
              <a:spcAft>
                <a:spcPts val="0"/>
              </a:spcAft>
              <a:defRPr/>
            </a:pPr>
            <a:r>
              <a:rPr lang="en-US" sz="2800" dirty="0">
                <a:latin typeface="+mn-lt"/>
              </a:rPr>
              <a:t>Individuals shall honor their responsibility to the public by promoting public understanding of the professions, by supporting the development of services designed to fulfill the unmet needs of the public, and by providing accurate information in all communications involving any aspect of the professions, </a:t>
            </a:r>
            <a:r>
              <a:rPr lang="en-US" sz="2800" dirty="0" smtClean="0">
                <a:latin typeface="+mn-lt"/>
              </a:rPr>
              <a:t>including the </a:t>
            </a:r>
            <a:r>
              <a:rPr lang="en-US" sz="2800" dirty="0">
                <a:latin typeface="+mn-lt"/>
              </a:rPr>
              <a:t>dissemination of research findings and scholarly </a:t>
            </a:r>
            <a:r>
              <a:rPr lang="en-US" sz="2800" dirty="0" smtClean="0">
                <a:latin typeface="+mn-lt"/>
              </a:rPr>
              <a:t>activities, and the promotion, marketing, and advertising of products and services.</a:t>
            </a:r>
            <a:endParaRPr lang="en-US" sz="2800" dirty="0">
              <a:latin typeface="+mn-lt"/>
            </a:endParaRPr>
          </a:p>
        </p:txBody>
      </p:sp>
    </p:spTree>
    <p:extLst>
      <p:ext uri="{BB962C8B-B14F-4D97-AF65-F5344CB8AC3E}">
        <p14:creationId xmlns:p14="http://schemas.microsoft.com/office/powerpoint/2010/main" val="40657327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Learner Objectives</a:t>
            </a:r>
            <a:endParaRPr lang="en-US" dirty="0"/>
          </a:p>
        </p:txBody>
      </p:sp>
      <p:sp>
        <p:nvSpPr>
          <p:cNvPr id="3" name="Content Placeholder 2"/>
          <p:cNvSpPr>
            <a:spLocks noGrp="1"/>
          </p:cNvSpPr>
          <p:nvPr>
            <p:ph idx="1"/>
          </p:nvPr>
        </p:nvSpPr>
        <p:spPr/>
        <p:txBody>
          <a:bodyPr/>
          <a:lstStyle/>
          <a:p>
            <a:pPr marL="514350" lvl="0" indent="-514350">
              <a:buFont typeface="+mj-lt"/>
              <a:buAutoNum type="arabicPeriod"/>
            </a:pPr>
            <a:r>
              <a:rPr lang="en-US" dirty="0"/>
              <a:t>Describe the differences between the legal and ethical regulations of speech-language pathology/audiology professional practice</a:t>
            </a:r>
            <a:r>
              <a:rPr lang="en-US" dirty="0" smtClean="0"/>
              <a:t>.</a:t>
            </a:r>
          </a:p>
          <a:p>
            <a:pPr marL="514350" lvl="0" indent="-514350">
              <a:buFont typeface="+mj-lt"/>
              <a:buAutoNum type="arabicPeriod"/>
            </a:pPr>
            <a:endParaRPr lang="en-US" dirty="0" smtClean="0"/>
          </a:p>
          <a:p>
            <a:pPr marL="514350" lvl="0" indent="-514350">
              <a:buFont typeface="+mj-lt"/>
              <a:buAutoNum type="arabicPeriod"/>
            </a:pPr>
            <a:r>
              <a:rPr lang="en-US" dirty="0" smtClean="0"/>
              <a:t>State two ways to decrease your legal risk.</a:t>
            </a:r>
          </a:p>
          <a:p>
            <a:pPr marL="514350" lvl="0" indent="-514350">
              <a:buFont typeface="+mj-lt"/>
              <a:buAutoNum type="arabicPeriod"/>
            </a:pPr>
            <a:endParaRPr lang="en-US" dirty="0" smtClean="0"/>
          </a:p>
          <a:p>
            <a:pPr marL="514350" lvl="0" indent="-514350">
              <a:buFont typeface="+mj-lt"/>
              <a:buAutoNum type="arabicPeriod"/>
            </a:pPr>
            <a:r>
              <a:rPr lang="en-US" dirty="0" smtClean="0"/>
              <a:t>Identify the four ASHA principles of ethics.</a:t>
            </a:r>
          </a:p>
          <a:p>
            <a:pPr marL="514350" lvl="0" indent="-514350">
              <a:buFont typeface="+mj-lt"/>
              <a:buAutoNum type="arabicPeriod"/>
            </a:pPr>
            <a:endParaRPr lang="en-US" dirty="0" smtClean="0"/>
          </a:p>
          <a:p>
            <a:pPr marL="514350" lvl="0" indent="-514350">
              <a:buFont typeface="+mj-lt"/>
              <a:buAutoNum type="arabicPeriod"/>
            </a:pPr>
            <a:r>
              <a:rPr lang="en-US" dirty="0" smtClean="0"/>
              <a:t>State two ways to approach an ethical dilemma.</a:t>
            </a:r>
          </a:p>
          <a:p>
            <a:pPr marL="0" indent="0">
              <a:buNone/>
            </a:pPr>
            <a:endParaRPr lang="en-US" dirty="0"/>
          </a:p>
        </p:txBody>
      </p:sp>
    </p:spTree>
    <p:extLst>
      <p:ext uri="{BB962C8B-B14F-4D97-AF65-F5344CB8AC3E}">
        <p14:creationId xmlns:p14="http://schemas.microsoft.com/office/powerpoint/2010/main" val="21077451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1979101" y="443114"/>
            <a:ext cx="8636000" cy="1017587"/>
          </a:xfrm>
        </p:spPr>
        <p:txBody>
          <a:bodyPr>
            <a:normAutofit/>
          </a:bodyPr>
          <a:lstStyle/>
          <a:p>
            <a:pPr algn="ctr" eaLnBrk="1" hangingPunct="1"/>
            <a:r>
              <a:rPr lang="en-US" altLang="en-US" sz="5400" dirty="0" smtClean="0"/>
              <a:t>ASHA Principle of Ethics: 4</a:t>
            </a:r>
          </a:p>
        </p:txBody>
      </p:sp>
      <p:sp>
        <p:nvSpPr>
          <p:cNvPr id="3" name="TextBox 2"/>
          <p:cNvSpPr txBox="1"/>
          <p:nvPr/>
        </p:nvSpPr>
        <p:spPr>
          <a:xfrm>
            <a:off x="1979101" y="1905001"/>
            <a:ext cx="8688899" cy="1815882"/>
          </a:xfrm>
          <a:prstGeom prst="rect">
            <a:avLst/>
          </a:prstGeom>
          <a:solidFill>
            <a:schemeClr val="accent1">
              <a:lumMod val="40000"/>
              <a:lumOff val="60000"/>
            </a:schemeClr>
          </a:solidFill>
          <a:ln w="12700">
            <a:solidFill>
              <a:schemeClr val="tx1"/>
            </a:solidFill>
          </a:ln>
          <a:scene3d>
            <a:camera prst="orthographicFront"/>
            <a:lightRig rig="threePt" dir="t"/>
          </a:scene3d>
          <a:sp3d>
            <a:bevelT/>
          </a:sp3d>
        </p:spPr>
        <p:txBody>
          <a:bodyPr wrap="square">
            <a:spAutoFit/>
          </a:bodyPr>
          <a:lstStyle/>
          <a:p>
            <a:pPr algn="ctr" fontAlgn="auto">
              <a:spcBef>
                <a:spcPts val="0"/>
              </a:spcBef>
              <a:spcAft>
                <a:spcPts val="0"/>
              </a:spcAft>
              <a:defRPr/>
            </a:pPr>
            <a:r>
              <a:rPr lang="en-US" sz="2800" dirty="0">
                <a:latin typeface="+mn-lt"/>
              </a:rPr>
              <a:t>Individuals shall honor their responsibilities to the professions and their relationships with colleagues, students, and members of </a:t>
            </a:r>
            <a:r>
              <a:rPr lang="en-US" sz="2800" dirty="0" smtClean="0"/>
              <a:t>other professions and disciplines.</a:t>
            </a:r>
            <a:endParaRPr lang="en-US" sz="2800" dirty="0">
              <a:latin typeface="+mn-lt"/>
            </a:endParaRPr>
          </a:p>
        </p:txBody>
      </p:sp>
    </p:spTree>
    <p:extLst>
      <p:ext uri="{BB962C8B-B14F-4D97-AF65-F5344CB8AC3E}">
        <p14:creationId xmlns:p14="http://schemas.microsoft.com/office/powerpoint/2010/main" val="94407802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538735" y="813227"/>
            <a:ext cx="6131005" cy="990600"/>
          </a:xfrm>
        </p:spPr>
        <p:txBody>
          <a:bodyPr anchor="ctr">
            <a:noAutofit/>
          </a:bodyPr>
          <a:lstStyle/>
          <a:p>
            <a:pPr algn="l" eaLnBrk="1" hangingPunct="1"/>
            <a:r>
              <a:rPr lang="en-US" altLang="en-US" sz="5400" dirty="0" smtClean="0">
                <a:solidFill>
                  <a:schemeClr val="tx1"/>
                </a:solidFill>
              </a:rPr>
              <a:t>Unethical practice </a:t>
            </a:r>
            <a:br>
              <a:rPr lang="en-US" altLang="en-US" sz="5400" dirty="0" smtClean="0">
                <a:solidFill>
                  <a:schemeClr val="tx1"/>
                </a:solidFill>
              </a:rPr>
            </a:br>
            <a:r>
              <a:rPr lang="en-US" altLang="en-US" sz="5400" dirty="0" smtClean="0">
                <a:solidFill>
                  <a:schemeClr val="tx1"/>
                </a:solidFill>
              </a:rPr>
              <a:t>complaint process</a:t>
            </a:r>
          </a:p>
        </p:txBody>
      </p:sp>
      <p:graphicFrame>
        <p:nvGraphicFramePr>
          <p:cNvPr id="2" name="Content Placeholder 1"/>
          <p:cNvGraphicFramePr>
            <a:graphicFrameLocks noGrp="1"/>
          </p:cNvGraphicFramePr>
          <p:nvPr>
            <p:ph sz="quarter" idx="1"/>
            <p:extLst>
              <p:ext uri="{D42A27DB-BD31-4B8C-83A1-F6EECF244321}">
                <p14:modId xmlns:p14="http://schemas.microsoft.com/office/powerpoint/2010/main" val="3072800995"/>
              </p:ext>
            </p:extLst>
          </p:nvPr>
        </p:nvGraphicFramePr>
        <p:xfrm>
          <a:off x="1390811" y="717676"/>
          <a:ext cx="9643462" cy="594744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138313" y="6295786"/>
            <a:ext cx="1936376" cy="369332"/>
          </a:xfrm>
          <a:prstGeom prst="rect">
            <a:avLst/>
          </a:prstGeom>
          <a:noFill/>
        </p:spPr>
        <p:txBody>
          <a:bodyPr wrap="square" rtlCol="0">
            <a:spAutoFit/>
          </a:bodyPr>
          <a:lstStyle/>
          <a:p>
            <a:r>
              <a:rPr lang="en-US" dirty="0" err="1" smtClean="0"/>
              <a:t>Lubinski</a:t>
            </a:r>
            <a:r>
              <a:rPr lang="en-US" dirty="0" smtClean="0"/>
              <a:t>, 2018</a:t>
            </a:r>
            <a:endParaRPr lang="en-US" dirty="0"/>
          </a:p>
        </p:txBody>
      </p:sp>
    </p:spTree>
    <p:extLst>
      <p:ext uri="{BB962C8B-B14F-4D97-AF65-F5344CB8AC3E}">
        <p14:creationId xmlns:p14="http://schemas.microsoft.com/office/powerpoint/2010/main" val="141344739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9896" y="352185"/>
            <a:ext cx="10972800" cy="1139825"/>
          </a:xfrm>
        </p:spPr>
        <p:txBody>
          <a:bodyPr>
            <a:normAutofit/>
          </a:bodyPr>
          <a:lstStyle/>
          <a:p>
            <a:r>
              <a:rPr lang="en-US" sz="5400" dirty="0" smtClean="0"/>
              <a:t>What happens next?</a:t>
            </a:r>
            <a:endParaRPr lang="en-US" sz="5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33391421"/>
              </p:ext>
            </p:extLst>
          </p:nvPr>
        </p:nvGraphicFramePr>
        <p:xfrm>
          <a:off x="609600" y="1600200"/>
          <a:ext cx="11379200" cy="4876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8828955" y="6096002"/>
            <a:ext cx="1936376" cy="369332"/>
          </a:xfrm>
          <a:prstGeom prst="rect">
            <a:avLst/>
          </a:prstGeom>
          <a:noFill/>
        </p:spPr>
        <p:txBody>
          <a:bodyPr wrap="square" rtlCol="0">
            <a:spAutoFit/>
          </a:bodyPr>
          <a:lstStyle/>
          <a:p>
            <a:r>
              <a:rPr lang="en-US" dirty="0" err="1" smtClean="0"/>
              <a:t>Lubinski</a:t>
            </a:r>
            <a:r>
              <a:rPr lang="en-US" dirty="0" smtClean="0"/>
              <a:t>, 2018</a:t>
            </a:r>
            <a:endParaRPr lang="en-US" dirty="0"/>
          </a:p>
        </p:txBody>
      </p:sp>
    </p:spTree>
    <p:extLst>
      <p:ext uri="{BB962C8B-B14F-4D97-AF65-F5344CB8AC3E}">
        <p14:creationId xmlns:p14="http://schemas.microsoft.com/office/powerpoint/2010/main" val="146977019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711200" y="228601"/>
            <a:ext cx="10972800" cy="1020761"/>
          </a:xfrm>
        </p:spPr>
        <p:txBody>
          <a:bodyPr anchor="ctr">
            <a:normAutofit/>
          </a:bodyPr>
          <a:lstStyle/>
          <a:p>
            <a:pPr eaLnBrk="1" hangingPunct="1"/>
            <a:r>
              <a:rPr lang="en-US" altLang="en-US" sz="5400" dirty="0" smtClean="0"/>
              <a:t>Complaints &amp; Sanctions</a:t>
            </a:r>
          </a:p>
        </p:txBody>
      </p:sp>
      <p:sp>
        <p:nvSpPr>
          <p:cNvPr id="20483" name="Content Placeholder 2"/>
          <p:cNvSpPr>
            <a:spLocks noGrp="1"/>
          </p:cNvSpPr>
          <p:nvPr>
            <p:ph sz="quarter" idx="2"/>
          </p:nvPr>
        </p:nvSpPr>
        <p:spPr>
          <a:xfrm>
            <a:off x="812800" y="1981200"/>
            <a:ext cx="5065486" cy="3581400"/>
          </a:xfrm>
        </p:spPr>
        <p:txBody>
          <a:bodyPr>
            <a:noAutofit/>
          </a:bodyPr>
          <a:lstStyle/>
          <a:p>
            <a:pPr eaLnBrk="1" hangingPunct="1"/>
            <a:r>
              <a:rPr lang="en-US" altLang="en-US" sz="2400" dirty="0" smtClean="0"/>
              <a:t>Practicing without appropriate certification</a:t>
            </a:r>
          </a:p>
          <a:p>
            <a:pPr eaLnBrk="1" hangingPunct="1"/>
            <a:r>
              <a:rPr lang="en-US" altLang="en-US" sz="2400" dirty="0" smtClean="0"/>
              <a:t>Practicing beyond the scope of certification</a:t>
            </a:r>
          </a:p>
          <a:p>
            <a:pPr eaLnBrk="1" hangingPunct="1"/>
            <a:r>
              <a:rPr lang="en-US" altLang="en-US" sz="2400" dirty="0" smtClean="0"/>
              <a:t>Providing supervision beyond the scope of certification</a:t>
            </a:r>
          </a:p>
          <a:p>
            <a:pPr eaLnBrk="1" hangingPunct="1"/>
            <a:r>
              <a:rPr lang="en-US" altLang="en-US" sz="2400" dirty="0" smtClean="0"/>
              <a:t>Failure to refer</a:t>
            </a:r>
          </a:p>
          <a:p>
            <a:pPr eaLnBrk="1" hangingPunct="1"/>
            <a:r>
              <a:rPr lang="en-US" altLang="en-US" sz="2400" dirty="0" smtClean="0"/>
              <a:t>Failure to file a report or filing a false report</a:t>
            </a:r>
          </a:p>
          <a:p>
            <a:pPr eaLnBrk="1" hangingPunct="1"/>
            <a:r>
              <a:rPr lang="en-US" altLang="en-US" sz="2400" dirty="0" smtClean="0"/>
              <a:t>Advertising extremes</a:t>
            </a:r>
            <a:endParaRPr lang="en-US" altLang="en-US" sz="2000" dirty="0" smtClean="0"/>
          </a:p>
        </p:txBody>
      </p:sp>
      <p:sp>
        <p:nvSpPr>
          <p:cNvPr id="20484" name="Content Placeholder 8"/>
          <p:cNvSpPr>
            <a:spLocks noGrp="1"/>
          </p:cNvSpPr>
          <p:nvPr>
            <p:ph sz="quarter" idx="4"/>
          </p:nvPr>
        </p:nvSpPr>
        <p:spPr>
          <a:xfrm>
            <a:off x="6299201" y="1981201"/>
            <a:ext cx="5389033" cy="3692525"/>
          </a:xfrm>
        </p:spPr>
        <p:txBody>
          <a:bodyPr>
            <a:normAutofit/>
          </a:bodyPr>
          <a:lstStyle/>
          <a:p>
            <a:pPr eaLnBrk="1" hangingPunct="1"/>
            <a:r>
              <a:rPr lang="en-US" altLang="en-US" dirty="0" smtClean="0"/>
              <a:t>Cease-and-desist </a:t>
            </a:r>
            <a:r>
              <a:rPr lang="en-US" altLang="en-US" dirty="0"/>
              <a:t>o</a:t>
            </a:r>
            <a:r>
              <a:rPr lang="en-US" altLang="en-US" dirty="0" smtClean="0"/>
              <a:t>rder</a:t>
            </a:r>
            <a:endParaRPr lang="en-US" altLang="en-US" dirty="0" smtClean="0"/>
          </a:p>
          <a:p>
            <a:pPr eaLnBrk="1" hangingPunct="1"/>
            <a:r>
              <a:rPr lang="en-US" altLang="en-US" dirty="0" smtClean="0"/>
              <a:t>Reprimand</a:t>
            </a:r>
          </a:p>
          <a:p>
            <a:pPr eaLnBrk="1" hangingPunct="1"/>
            <a:r>
              <a:rPr lang="en-US" altLang="en-US" dirty="0" smtClean="0"/>
              <a:t>Censure</a:t>
            </a:r>
          </a:p>
          <a:p>
            <a:pPr eaLnBrk="1" hangingPunct="1"/>
            <a:r>
              <a:rPr lang="en-US" altLang="en-US" dirty="0" smtClean="0"/>
              <a:t>Withholding, suspending, or revoking membership and/or certification</a:t>
            </a:r>
          </a:p>
        </p:txBody>
      </p:sp>
      <p:sp>
        <p:nvSpPr>
          <p:cNvPr id="20485" name="Text Placeholder 6"/>
          <p:cNvSpPr>
            <a:spLocks noGrp="1"/>
          </p:cNvSpPr>
          <p:nvPr>
            <p:ph type="body" sz="quarter" idx="1"/>
          </p:nvPr>
        </p:nvSpPr>
        <p:spPr>
          <a:xfrm>
            <a:off x="812800" y="1219201"/>
            <a:ext cx="5181600" cy="639763"/>
          </a:xfrm>
        </p:spPr>
        <p:txBody>
          <a:bodyPr anchor="ctr">
            <a:normAutofit/>
          </a:bodyPr>
          <a:lstStyle/>
          <a:p>
            <a:pPr algn="ctr" eaLnBrk="1" hangingPunct="1"/>
            <a:r>
              <a:rPr lang="en-US" altLang="en-US" sz="3600" u="sng" dirty="0" smtClean="0">
                <a:solidFill>
                  <a:schemeClr val="accent2">
                    <a:lumMod val="90000"/>
                    <a:lumOff val="10000"/>
                  </a:schemeClr>
                </a:solidFill>
              </a:rPr>
              <a:t>Common Complaints</a:t>
            </a:r>
          </a:p>
        </p:txBody>
      </p:sp>
      <p:sp>
        <p:nvSpPr>
          <p:cNvPr id="8" name="Text Placeholder 7"/>
          <p:cNvSpPr>
            <a:spLocks noGrp="1"/>
          </p:cNvSpPr>
          <p:nvPr>
            <p:ph type="body" sz="quarter" idx="3"/>
          </p:nvPr>
        </p:nvSpPr>
        <p:spPr>
          <a:xfrm>
            <a:off x="6400800" y="1219201"/>
            <a:ext cx="5181600" cy="639763"/>
          </a:xfrm>
        </p:spPr>
        <p:txBody>
          <a:bodyPr anchor="ctr">
            <a:normAutofit/>
          </a:bodyPr>
          <a:lstStyle/>
          <a:p>
            <a:pPr algn="ctr" eaLnBrk="1" hangingPunct="1">
              <a:defRPr/>
            </a:pPr>
            <a:r>
              <a:rPr lang="en-US" sz="3600" u="sng" dirty="0" smtClean="0">
                <a:solidFill>
                  <a:schemeClr val="accent2">
                    <a:lumMod val="90000"/>
                    <a:lumOff val="10000"/>
                  </a:schemeClr>
                </a:solidFill>
              </a:rPr>
              <a:t>Possible Sanctions</a:t>
            </a:r>
            <a:endParaRPr lang="en-US" sz="3600" u="sng" dirty="0">
              <a:solidFill>
                <a:schemeClr val="accent2">
                  <a:lumMod val="90000"/>
                  <a:lumOff val="10000"/>
                </a:schemeClr>
              </a:solidFill>
            </a:endParaRPr>
          </a:p>
        </p:txBody>
      </p:sp>
      <p:sp>
        <p:nvSpPr>
          <p:cNvPr id="7" name="TextBox 6"/>
          <p:cNvSpPr txBox="1"/>
          <p:nvPr/>
        </p:nvSpPr>
        <p:spPr>
          <a:xfrm>
            <a:off x="8529278" y="5973306"/>
            <a:ext cx="1936376" cy="369332"/>
          </a:xfrm>
          <a:prstGeom prst="rect">
            <a:avLst/>
          </a:prstGeom>
          <a:noFill/>
        </p:spPr>
        <p:txBody>
          <a:bodyPr wrap="square" rtlCol="0">
            <a:spAutoFit/>
          </a:bodyPr>
          <a:lstStyle/>
          <a:p>
            <a:r>
              <a:rPr lang="en-US" dirty="0" err="1" smtClean="0"/>
              <a:t>Lubinski</a:t>
            </a:r>
            <a:r>
              <a:rPr lang="en-US" dirty="0" smtClean="0"/>
              <a:t>, 2018</a:t>
            </a:r>
            <a:endParaRPr lang="en-US" dirty="0"/>
          </a:p>
        </p:txBody>
      </p:sp>
    </p:spTree>
    <p:extLst>
      <p:ext uri="{BB962C8B-B14F-4D97-AF65-F5344CB8AC3E}">
        <p14:creationId xmlns:p14="http://schemas.microsoft.com/office/powerpoint/2010/main" val="408081134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508000" y="228600"/>
            <a:ext cx="11684000" cy="990600"/>
          </a:xfrm>
        </p:spPr>
        <p:txBody>
          <a:bodyPr/>
          <a:lstStyle/>
          <a:p>
            <a:pPr eaLnBrk="1" hangingPunct="1"/>
            <a:r>
              <a:rPr lang="en-US" altLang="en-US" sz="4000" dirty="0" smtClean="0"/>
              <a:t>Ethical Practice Risk Management</a:t>
            </a:r>
          </a:p>
        </p:txBody>
      </p:sp>
      <p:sp>
        <p:nvSpPr>
          <p:cNvPr id="21507" name="Content Placeholder 2"/>
          <p:cNvSpPr>
            <a:spLocks noGrp="1"/>
          </p:cNvSpPr>
          <p:nvPr>
            <p:ph sz="quarter" idx="1"/>
          </p:nvPr>
        </p:nvSpPr>
        <p:spPr>
          <a:xfrm>
            <a:off x="678453" y="1447800"/>
            <a:ext cx="11480800" cy="4495800"/>
          </a:xfrm>
        </p:spPr>
        <p:txBody>
          <a:bodyPr>
            <a:normAutofit fontScale="92500" lnSpcReduction="10000"/>
          </a:bodyPr>
          <a:lstStyle/>
          <a:p>
            <a:pPr eaLnBrk="1" hangingPunct="1"/>
            <a:r>
              <a:rPr lang="en-US" altLang="en-US" sz="2000" dirty="0" smtClean="0"/>
              <a:t>Make every effort to ensure effective oral and written communication with your clientele, parents and/or spouses</a:t>
            </a:r>
          </a:p>
          <a:p>
            <a:pPr marL="0" indent="0" eaLnBrk="1" hangingPunct="1">
              <a:buNone/>
            </a:pPr>
            <a:endParaRPr lang="en-US" altLang="en-US" sz="800" dirty="0" smtClean="0"/>
          </a:p>
          <a:p>
            <a:pPr eaLnBrk="1" hangingPunct="1"/>
            <a:r>
              <a:rPr lang="en-US" altLang="en-US" sz="2000" dirty="0" smtClean="0"/>
              <a:t>Strive to obtain truly informed consent</a:t>
            </a:r>
          </a:p>
          <a:p>
            <a:pPr marL="0" indent="0" eaLnBrk="1" hangingPunct="1">
              <a:buNone/>
            </a:pPr>
            <a:endParaRPr lang="en-US" altLang="en-US" sz="800" dirty="0" smtClean="0"/>
          </a:p>
          <a:p>
            <a:pPr eaLnBrk="1" hangingPunct="1"/>
            <a:r>
              <a:rPr lang="en-US" altLang="en-US" sz="2000" dirty="0" smtClean="0"/>
              <a:t>Review periodically the ASHA code of ethics</a:t>
            </a:r>
          </a:p>
          <a:p>
            <a:pPr marL="0" indent="0" eaLnBrk="1" hangingPunct="1">
              <a:buNone/>
            </a:pPr>
            <a:endParaRPr lang="en-US" altLang="en-US" sz="800" dirty="0" smtClean="0"/>
          </a:p>
          <a:p>
            <a:pPr eaLnBrk="1" hangingPunct="1"/>
            <a:r>
              <a:rPr lang="en-US" altLang="en-US" sz="2000" dirty="0" smtClean="0"/>
              <a:t>Encourage your local associations to have informal discussions on ethical practices or formal presentations by leaders within the professions</a:t>
            </a:r>
          </a:p>
          <a:p>
            <a:pPr marL="0" indent="0" eaLnBrk="1" hangingPunct="1">
              <a:buNone/>
            </a:pPr>
            <a:endParaRPr lang="en-US" altLang="en-US" sz="900" dirty="0" smtClean="0"/>
          </a:p>
          <a:p>
            <a:pPr eaLnBrk="1" hangingPunct="1"/>
            <a:r>
              <a:rPr lang="en-US" altLang="en-US" sz="2000" dirty="0" smtClean="0"/>
              <a:t>Learn how to develop your “emotional intelligence” so that you are more aware of stressors that may compromise your ethical practice</a:t>
            </a:r>
          </a:p>
          <a:p>
            <a:pPr marL="0" indent="0" eaLnBrk="1" hangingPunct="1">
              <a:buNone/>
            </a:pPr>
            <a:endParaRPr lang="en-US" altLang="en-US" sz="800" dirty="0" smtClean="0"/>
          </a:p>
          <a:p>
            <a:pPr eaLnBrk="1" hangingPunct="1"/>
            <a:r>
              <a:rPr lang="en-US" altLang="en-US" sz="2000" dirty="0" smtClean="0"/>
              <a:t>Establish an ethical practices discussion group in your workplace</a:t>
            </a:r>
          </a:p>
          <a:p>
            <a:pPr marL="0" indent="0" eaLnBrk="1" hangingPunct="1">
              <a:buNone/>
            </a:pPr>
            <a:endParaRPr lang="en-US" altLang="en-US" sz="800" dirty="0" smtClean="0"/>
          </a:p>
          <a:p>
            <a:pPr eaLnBrk="1" hangingPunct="1"/>
            <a:r>
              <a:rPr lang="en-US" altLang="en-US" sz="2000" dirty="0" smtClean="0"/>
              <a:t>When in doubt, ask yourself “How does this action or practice affect the welfare of my client?”</a:t>
            </a:r>
          </a:p>
        </p:txBody>
      </p:sp>
      <p:sp>
        <p:nvSpPr>
          <p:cNvPr id="4" name="TextBox 3"/>
          <p:cNvSpPr txBox="1"/>
          <p:nvPr/>
        </p:nvSpPr>
        <p:spPr>
          <a:xfrm>
            <a:off x="107577" y="6072949"/>
            <a:ext cx="1936376" cy="369332"/>
          </a:xfrm>
          <a:prstGeom prst="rect">
            <a:avLst/>
          </a:prstGeom>
          <a:noFill/>
        </p:spPr>
        <p:txBody>
          <a:bodyPr wrap="square" rtlCol="0">
            <a:spAutoFit/>
          </a:bodyPr>
          <a:lstStyle/>
          <a:p>
            <a:r>
              <a:rPr lang="en-US" dirty="0" err="1" smtClean="0"/>
              <a:t>Lubinski</a:t>
            </a:r>
            <a:r>
              <a:rPr lang="en-US" dirty="0" smtClean="0"/>
              <a:t>, 2018</a:t>
            </a:r>
            <a:endParaRPr lang="en-US" dirty="0"/>
          </a:p>
        </p:txBody>
      </p:sp>
    </p:spTree>
    <p:extLst>
      <p:ext uri="{BB962C8B-B14F-4D97-AF65-F5344CB8AC3E}">
        <p14:creationId xmlns:p14="http://schemas.microsoft.com/office/powerpoint/2010/main" val="415348742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215153" y="1790380"/>
            <a:ext cx="4702629" cy="1027099"/>
          </a:xfrm>
        </p:spPr>
        <p:txBody>
          <a:bodyPr>
            <a:noAutofit/>
          </a:bodyPr>
          <a:lstStyle/>
          <a:p>
            <a:pPr eaLnBrk="1" hangingPunct="1"/>
            <a:r>
              <a:rPr lang="en-US" altLang="en-US" sz="5400" dirty="0" smtClean="0"/>
              <a:t>What </a:t>
            </a:r>
            <a:r>
              <a:rPr lang="en-US" altLang="en-US" sz="5400" dirty="0" smtClean="0"/>
              <a:t>Do </a:t>
            </a:r>
            <a:r>
              <a:rPr lang="en-US" altLang="en-US" sz="5400" dirty="0"/>
              <a:t>Y</a:t>
            </a:r>
            <a:r>
              <a:rPr lang="en-US" altLang="en-US" sz="5400" dirty="0" smtClean="0"/>
              <a:t>ou </a:t>
            </a:r>
            <a:r>
              <a:rPr lang="en-US" altLang="en-US" sz="5400" dirty="0"/>
              <a:t>D</a:t>
            </a:r>
            <a:r>
              <a:rPr lang="en-US" altLang="en-US" sz="5400" dirty="0" smtClean="0"/>
              <a:t>o </a:t>
            </a:r>
            <a:r>
              <a:rPr lang="en-US" altLang="en-US" sz="5400" dirty="0" smtClean="0"/>
              <a:t/>
            </a:r>
            <a:br>
              <a:rPr lang="en-US" altLang="en-US" sz="5400" dirty="0" smtClean="0"/>
            </a:br>
            <a:r>
              <a:rPr lang="en-US" altLang="en-US" sz="5400" dirty="0" smtClean="0"/>
              <a:t>If </a:t>
            </a:r>
            <a:r>
              <a:rPr lang="en-US" altLang="en-US" sz="5400" dirty="0"/>
              <a:t>Y</a:t>
            </a:r>
            <a:r>
              <a:rPr lang="en-US" altLang="en-US" sz="5400" dirty="0" smtClean="0"/>
              <a:t>ou </a:t>
            </a:r>
            <a:r>
              <a:rPr lang="en-US" altLang="en-US" sz="5400" dirty="0"/>
              <a:t>F</a:t>
            </a:r>
            <a:r>
              <a:rPr lang="en-US" altLang="en-US" sz="5400" dirty="0" smtClean="0"/>
              <a:t>ace </a:t>
            </a:r>
            <a:r>
              <a:rPr lang="en-US" altLang="en-US" sz="5400" dirty="0"/>
              <a:t>A</a:t>
            </a:r>
            <a:r>
              <a:rPr lang="en-US" altLang="en-US" sz="5400" dirty="0" smtClean="0"/>
              <a:t>n </a:t>
            </a:r>
            <a:r>
              <a:rPr lang="en-US" altLang="en-US" sz="5400" dirty="0"/>
              <a:t>E</a:t>
            </a:r>
            <a:r>
              <a:rPr lang="en-US" altLang="en-US" sz="5400" dirty="0" smtClean="0"/>
              <a:t>thical </a:t>
            </a:r>
            <a:r>
              <a:rPr lang="en-US" altLang="en-US" sz="5400" dirty="0"/>
              <a:t>D</a:t>
            </a:r>
            <a:r>
              <a:rPr lang="en-US" altLang="en-US" sz="5400" dirty="0" smtClean="0"/>
              <a:t>ilemma</a:t>
            </a:r>
            <a:r>
              <a:rPr lang="en-US" altLang="en-US" sz="5400" dirty="0" smtClean="0"/>
              <a:t>?</a:t>
            </a:r>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1748705507"/>
              </p:ext>
            </p:extLst>
          </p:nvPr>
        </p:nvGraphicFramePr>
        <p:xfrm>
          <a:off x="1475335" y="845244"/>
          <a:ext cx="12848558" cy="55478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814508" y="5788640"/>
            <a:ext cx="1936376" cy="369332"/>
          </a:xfrm>
          <a:prstGeom prst="rect">
            <a:avLst/>
          </a:prstGeom>
          <a:noFill/>
        </p:spPr>
        <p:txBody>
          <a:bodyPr wrap="square" rtlCol="0">
            <a:spAutoFit/>
          </a:bodyPr>
          <a:lstStyle/>
          <a:p>
            <a:r>
              <a:rPr lang="en-US" dirty="0" err="1" smtClean="0"/>
              <a:t>Lubinski</a:t>
            </a:r>
            <a:r>
              <a:rPr lang="en-US" dirty="0" smtClean="0"/>
              <a:t>, 2018</a:t>
            </a:r>
            <a:endParaRPr lang="en-US" dirty="0"/>
          </a:p>
        </p:txBody>
      </p:sp>
    </p:spTree>
    <p:extLst>
      <p:ext uri="{BB962C8B-B14F-4D97-AF65-F5344CB8AC3E}">
        <p14:creationId xmlns:p14="http://schemas.microsoft.com/office/powerpoint/2010/main" val="212132474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52282" y="1098759"/>
            <a:ext cx="9220116" cy="46898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itle 1"/>
          <p:cNvSpPr txBox="1">
            <a:spLocks/>
          </p:cNvSpPr>
          <p:nvPr/>
        </p:nvSpPr>
        <p:spPr>
          <a:xfrm>
            <a:off x="507520" y="276017"/>
            <a:ext cx="10972800" cy="1139825"/>
          </a:xfrm>
          <a:prstGeom prst="rect">
            <a:avLst/>
          </a:prstGeom>
        </p:spPr>
        <p:txBody>
          <a:bodyPr anchor="ctr"/>
          <a:lstStyle>
            <a:lvl1pPr algn="r" rtl="0" eaLnBrk="1" fontAlgn="base" hangingPunct="1">
              <a:spcBef>
                <a:spcPct val="0"/>
              </a:spcBef>
              <a:spcAft>
                <a:spcPct val="0"/>
              </a:spcAft>
              <a:defRPr sz="4400" b="1">
                <a:solidFill>
                  <a:schemeClr val="bg1"/>
                </a:solidFill>
                <a:latin typeface="+mj-lt"/>
                <a:ea typeface="+mj-ea"/>
                <a:cs typeface="+mj-cs"/>
              </a:defRPr>
            </a:lvl1pPr>
            <a:lvl2pPr algn="r" rtl="0" eaLnBrk="1" fontAlgn="base" hangingPunct="1">
              <a:spcBef>
                <a:spcPct val="0"/>
              </a:spcBef>
              <a:spcAft>
                <a:spcPct val="0"/>
              </a:spcAft>
              <a:defRPr sz="4400" b="1">
                <a:solidFill>
                  <a:srgbClr val="005480"/>
                </a:solidFill>
                <a:latin typeface="Arial" charset="0"/>
              </a:defRPr>
            </a:lvl2pPr>
            <a:lvl3pPr algn="r" rtl="0" eaLnBrk="1" fontAlgn="base" hangingPunct="1">
              <a:spcBef>
                <a:spcPct val="0"/>
              </a:spcBef>
              <a:spcAft>
                <a:spcPct val="0"/>
              </a:spcAft>
              <a:defRPr sz="4400" b="1">
                <a:solidFill>
                  <a:srgbClr val="005480"/>
                </a:solidFill>
                <a:latin typeface="Arial" charset="0"/>
              </a:defRPr>
            </a:lvl3pPr>
            <a:lvl4pPr algn="r" rtl="0" eaLnBrk="1" fontAlgn="base" hangingPunct="1">
              <a:spcBef>
                <a:spcPct val="0"/>
              </a:spcBef>
              <a:spcAft>
                <a:spcPct val="0"/>
              </a:spcAft>
              <a:defRPr sz="4400" b="1">
                <a:solidFill>
                  <a:srgbClr val="005480"/>
                </a:solidFill>
                <a:latin typeface="Arial" charset="0"/>
              </a:defRPr>
            </a:lvl4pPr>
            <a:lvl5pPr algn="r" rtl="0" eaLnBrk="1" fontAlgn="base" hangingPunct="1">
              <a:spcBef>
                <a:spcPct val="0"/>
              </a:spcBef>
              <a:spcAft>
                <a:spcPct val="0"/>
              </a:spcAft>
              <a:defRPr sz="4400" b="1">
                <a:solidFill>
                  <a:srgbClr val="005480"/>
                </a:solidFill>
                <a:latin typeface="Arial" charset="0"/>
              </a:defRPr>
            </a:lvl5pPr>
            <a:lvl6pPr marL="457200" algn="r" rtl="0" eaLnBrk="1" fontAlgn="base" hangingPunct="1">
              <a:spcBef>
                <a:spcPct val="0"/>
              </a:spcBef>
              <a:spcAft>
                <a:spcPct val="0"/>
              </a:spcAft>
              <a:defRPr sz="4400" b="1">
                <a:solidFill>
                  <a:srgbClr val="005480"/>
                </a:solidFill>
                <a:latin typeface="Arial" charset="0"/>
              </a:defRPr>
            </a:lvl6pPr>
            <a:lvl7pPr marL="914400" algn="r" rtl="0" eaLnBrk="1" fontAlgn="base" hangingPunct="1">
              <a:spcBef>
                <a:spcPct val="0"/>
              </a:spcBef>
              <a:spcAft>
                <a:spcPct val="0"/>
              </a:spcAft>
              <a:defRPr sz="4400" b="1">
                <a:solidFill>
                  <a:srgbClr val="005480"/>
                </a:solidFill>
                <a:latin typeface="Arial" charset="0"/>
              </a:defRPr>
            </a:lvl7pPr>
            <a:lvl8pPr marL="1371600" algn="r" rtl="0" eaLnBrk="1" fontAlgn="base" hangingPunct="1">
              <a:spcBef>
                <a:spcPct val="0"/>
              </a:spcBef>
              <a:spcAft>
                <a:spcPct val="0"/>
              </a:spcAft>
              <a:defRPr sz="4400" b="1">
                <a:solidFill>
                  <a:srgbClr val="005480"/>
                </a:solidFill>
                <a:latin typeface="Arial" charset="0"/>
              </a:defRPr>
            </a:lvl8pPr>
            <a:lvl9pPr marL="1828800" algn="r" rtl="0" eaLnBrk="1" fontAlgn="base" hangingPunct="1">
              <a:spcBef>
                <a:spcPct val="0"/>
              </a:spcBef>
              <a:spcAft>
                <a:spcPct val="0"/>
              </a:spcAft>
              <a:defRPr sz="4400" b="1">
                <a:solidFill>
                  <a:srgbClr val="005480"/>
                </a:solidFill>
                <a:latin typeface="Arial" charset="0"/>
              </a:defRPr>
            </a:lvl9pPr>
          </a:lstStyle>
          <a:p>
            <a:r>
              <a:rPr lang="en-US" kern="0" dirty="0" smtClean="0"/>
              <a:t>Ethical Decision Making Map</a:t>
            </a:r>
            <a:endParaRPr lang="en-US" kern="0" dirty="0"/>
          </a:p>
        </p:txBody>
      </p:sp>
      <p:sp>
        <p:nvSpPr>
          <p:cNvPr id="2" name="TextBox 1"/>
          <p:cNvSpPr txBox="1"/>
          <p:nvPr/>
        </p:nvSpPr>
        <p:spPr>
          <a:xfrm>
            <a:off x="814508" y="5788640"/>
            <a:ext cx="1936376" cy="369332"/>
          </a:xfrm>
          <a:prstGeom prst="rect">
            <a:avLst/>
          </a:prstGeom>
          <a:noFill/>
        </p:spPr>
        <p:txBody>
          <a:bodyPr wrap="square" rtlCol="0">
            <a:spAutoFit/>
          </a:bodyPr>
          <a:lstStyle/>
          <a:p>
            <a:r>
              <a:rPr lang="en-US" dirty="0" smtClean="0"/>
              <a:t>Chabon, 2004</a:t>
            </a:r>
            <a:endParaRPr lang="en-US" dirty="0"/>
          </a:p>
        </p:txBody>
      </p:sp>
    </p:spTree>
    <p:extLst>
      <p:ext uri="{BB962C8B-B14F-4D97-AF65-F5344CB8AC3E}">
        <p14:creationId xmlns:p14="http://schemas.microsoft.com/office/powerpoint/2010/main" val="385725813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lnSpcReduction="10000"/>
          </a:bodyPr>
          <a:lstStyle/>
          <a:p>
            <a:r>
              <a:rPr lang="en-US" dirty="0"/>
              <a:t>Chabon, S. S. (2004, February 01). A Consensus Model for Making Ethical Decisions in a Less-Than-Ideal World. Retrieved April 16, 2018, from https://leader.pubs.asha.org/article.aspx?articleid=2292306 </a:t>
            </a:r>
            <a:endParaRPr lang="en-US" dirty="0" smtClean="0"/>
          </a:p>
          <a:p>
            <a:pPr marL="0" indent="0">
              <a:buNone/>
            </a:pPr>
            <a:endParaRPr lang="en-US" dirty="0"/>
          </a:p>
          <a:p>
            <a:r>
              <a:rPr lang="en-US" dirty="0" err="1" smtClean="0"/>
              <a:t>Lubinksi</a:t>
            </a:r>
            <a:r>
              <a:rPr lang="en-US" dirty="0" smtClean="0"/>
              <a:t>, R.H. (2018). </a:t>
            </a:r>
            <a:r>
              <a:rPr lang="en-US" i="1" dirty="0" smtClean="0"/>
              <a:t>Professional Issues in Speech-Language Pathology and Audiology.</a:t>
            </a:r>
            <a:r>
              <a:rPr lang="en-US" dirty="0" smtClean="0"/>
              <a:t> S.I.: Plural Publishing</a:t>
            </a:r>
          </a:p>
          <a:p>
            <a:pPr marL="0" indent="0">
              <a:buNone/>
            </a:pPr>
            <a:endParaRPr lang="en-US" dirty="0" smtClean="0"/>
          </a:p>
          <a:p>
            <a:r>
              <a:rPr lang="en-US" dirty="0" smtClean="0"/>
              <a:t>Silverman</a:t>
            </a:r>
            <a:r>
              <a:rPr lang="en-US" dirty="0"/>
              <a:t>, F. H. (2003). </a:t>
            </a:r>
            <a:r>
              <a:rPr lang="en-US" i="1" dirty="0"/>
              <a:t>Essentials of professional issues in speech-language pathology and audiology</a:t>
            </a:r>
            <a:r>
              <a:rPr lang="en-US" dirty="0"/>
              <a:t>. Prospects Heights, IL: Waveland Press. </a:t>
            </a:r>
          </a:p>
        </p:txBody>
      </p:sp>
    </p:spTree>
    <p:extLst>
      <p:ext uri="{BB962C8B-B14F-4D97-AF65-F5344CB8AC3E}">
        <p14:creationId xmlns:p14="http://schemas.microsoft.com/office/powerpoint/2010/main" val="1022551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267866" y="1824958"/>
            <a:ext cx="10782405" cy="1323439"/>
          </a:xfrm>
          <a:prstGeom prst="rect">
            <a:avLst/>
          </a:prstGeom>
          <a:noFill/>
        </p:spPr>
        <p:txBody>
          <a:bodyPr wrap="square" rtlCol="0">
            <a:spAutoFit/>
          </a:bodyPr>
          <a:lstStyle/>
          <a:p>
            <a:pPr algn="ctr"/>
            <a:r>
              <a:rPr lang="en-US" sz="4000" dirty="0" smtClean="0"/>
              <a:t>The word </a:t>
            </a:r>
            <a:r>
              <a:rPr lang="en-US" sz="4000" b="1" dirty="0" smtClean="0"/>
              <a:t>“profession” </a:t>
            </a:r>
            <a:r>
              <a:rPr lang="en-US" sz="4000" dirty="0" smtClean="0"/>
              <a:t>comes from Latin meaning </a:t>
            </a:r>
            <a:r>
              <a:rPr lang="en-US" sz="4000" b="1" dirty="0" smtClean="0"/>
              <a:t>“bound by an </a:t>
            </a:r>
            <a:r>
              <a:rPr lang="en-US" sz="4000" b="1" dirty="0" smtClean="0"/>
              <a:t>oath.</a:t>
            </a:r>
            <a:r>
              <a:rPr lang="en-US" sz="3200" b="1" dirty="0" smtClean="0"/>
              <a:t>”</a:t>
            </a:r>
            <a:endParaRPr lang="en-US" sz="3200" b="1" dirty="0"/>
          </a:p>
        </p:txBody>
      </p:sp>
    </p:spTree>
    <p:extLst>
      <p:ext uri="{BB962C8B-B14F-4D97-AF65-F5344CB8AC3E}">
        <p14:creationId xmlns:p14="http://schemas.microsoft.com/office/powerpoint/2010/main" val="39814868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smtClean="0"/>
              <a:t>Regulation of the professions</a:t>
            </a:r>
            <a:endParaRPr lang="en-US" sz="5400" dirty="0"/>
          </a:p>
        </p:txBody>
      </p:sp>
      <p:sp>
        <p:nvSpPr>
          <p:cNvPr id="3" name="Text Placeholder 2"/>
          <p:cNvSpPr>
            <a:spLocks noGrp="1"/>
          </p:cNvSpPr>
          <p:nvPr>
            <p:ph type="body" idx="1"/>
          </p:nvPr>
        </p:nvSpPr>
        <p:spPr>
          <a:xfrm>
            <a:off x="824421" y="1473694"/>
            <a:ext cx="5157787" cy="823912"/>
          </a:xfrm>
        </p:spPr>
        <p:txBody>
          <a:bodyPr anchor="ctr">
            <a:normAutofit/>
          </a:bodyPr>
          <a:lstStyle/>
          <a:p>
            <a:pPr algn="ctr"/>
            <a:r>
              <a:rPr lang="en-US" sz="4800" u="sng" dirty="0" smtClean="0">
                <a:solidFill>
                  <a:schemeClr val="accent2">
                    <a:lumMod val="90000"/>
                    <a:lumOff val="10000"/>
                  </a:schemeClr>
                </a:solidFill>
              </a:rPr>
              <a:t>Legal</a:t>
            </a:r>
            <a:endParaRPr lang="en-US" sz="4800" u="sng" dirty="0">
              <a:solidFill>
                <a:schemeClr val="accent2">
                  <a:lumMod val="90000"/>
                  <a:lumOff val="10000"/>
                </a:schemeClr>
              </a:solidFill>
            </a:endParaRPr>
          </a:p>
        </p:txBody>
      </p:sp>
      <p:graphicFrame>
        <p:nvGraphicFramePr>
          <p:cNvPr id="8" name="Content Placeholder 7"/>
          <p:cNvGraphicFramePr>
            <a:graphicFrameLocks noGrp="1"/>
          </p:cNvGraphicFramePr>
          <p:nvPr>
            <p:ph sz="half" idx="2"/>
            <p:extLst>
              <p:ext uri="{D42A27DB-BD31-4B8C-83A1-F6EECF244321}">
                <p14:modId xmlns:p14="http://schemas.microsoft.com/office/powerpoint/2010/main" val="4070779585"/>
              </p:ext>
            </p:extLst>
          </p:nvPr>
        </p:nvGraphicFramePr>
        <p:xfrm>
          <a:off x="508000" y="2209800"/>
          <a:ext cx="5386917" cy="4114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 Placeholder 4"/>
          <p:cNvSpPr>
            <a:spLocks noGrp="1"/>
          </p:cNvSpPr>
          <p:nvPr>
            <p:ph type="body" sz="quarter" idx="3"/>
          </p:nvPr>
        </p:nvSpPr>
        <p:spPr>
          <a:xfrm>
            <a:off x="6164517" y="1450642"/>
            <a:ext cx="5183188" cy="823912"/>
          </a:xfrm>
        </p:spPr>
        <p:txBody>
          <a:bodyPr anchor="ctr">
            <a:normAutofit/>
          </a:bodyPr>
          <a:lstStyle/>
          <a:p>
            <a:pPr algn="ctr"/>
            <a:r>
              <a:rPr lang="en-US" sz="4800" u="sng" dirty="0" smtClean="0">
                <a:solidFill>
                  <a:schemeClr val="accent2">
                    <a:lumMod val="90000"/>
                    <a:lumOff val="10000"/>
                  </a:schemeClr>
                </a:solidFill>
              </a:rPr>
              <a:t>Ethical</a:t>
            </a:r>
            <a:endParaRPr lang="en-US" sz="4800" u="sng" dirty="0">
              <a:solidFill>
                <a:schemeClr val="accent2">
                  <a:lumMod val="90000"/>
                  <a:lumOff val="10000"/>
                </a:schemeClr>
              </a:solidFill>
            </a:endParaRPr>
          </a:p>
        </p:txBody>
      </p:sp>
      <p:graphicFrame>
        <p:nvGraphicFramePr>
          <p:cNvPr id="9" name="Content Placeholder 8"/>
          <p:cNvGraphicFramePr>
            <a:graphicFrameLocks noGrp="1"/>
          </p:cNvGraphicFramePr>
          <p:nvPr>
            <p:ph sz="quarter" idx="4"/>
            <p:extLst>
              <p:ext uri="{D42A27DB-BD31-4B8C-83A1-F6EECF244321}">
                <p14:modId xmlns:p14="http://schemas.microsoft.com/office/powerpoint/2010/main" val="481982136"/>
              </p:ext>
            </p:extLst>
          </p:nvPr>
        </p:nvGraphicFramePr>
        <p:xfrm>
          <a:off x="6197600" y="2057400"/>
          <a:ext cx="5791200" cy="44196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7" name="TextBox 6"/>
          <p:cNvSpPr txBox="1"/>
          <p:nvPr/>
        </p:nvSpPr>
        <p:spPr>
          <a:xfrm>
            <a:off x="8736747" y="6042213"/>
            <a:ext cx="1936376" cy="369332"/>
          </a:xfrm>
          <a:prstGeom prst="rect">
            <a:avLst/>
          </a:prstGeom>
          <a:noFill/>
        </p:spPr>
        <p:txBody>
          <a:bodyPr wrap="square" rtlCol="0">
            <a:spAutoFit/>
          </a:bodyPr>
          <a:lstStyle/>
          <a:p>
            <a:r>
              <a:rPr lang="en-US" dirty="0" err="1" smtClean="0"/>
              <a:t>Lubinski</a:t>
            </a:r>
            <a:r>
              <a:rPr lang="en-US" dirty="0" smtClean="0"/>
              <a:t>, 2018</a:t>
            </a:r>
            <a:endParaRPr lang="en-US" dirty="0"/>
          </a:p>
        </p:txBody>
      </p:sp>
    </p:spTree>
    <p:extLst>
      <p:ext uri="{BB962C8B-B14F-4D97-AF65-F5344CB8AC3E}">
        <p14:creationId xmlns:p14="http://schemas.microsoft.com/office/powerpoint/2010/main" val="8541201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824717" y="382281"/>
            <a:ext cx="10871200" cy="990600"/>
          </a:xfrm>
        </p:spPr>
        <p:txBody>
          <a:bodyPr>
            <a:normAutofit/>
          </a:bodyPr>
          <a:lstStyle/>
          <a:p>
            <a:pPr eaLnBrk="1" hangingPunct="1"/>
            <a:r>
              <a:rPr lang="en-US" altLang="en-US" sz="5400" dirty="0" smtClean="0"/>
              <a:t>Legality &amp; Ethics</a:t>
            </a:r>
          </a:p>
        </p:txBody>
      </p:sp>
      <p:sp>
        <p:nvSpPr>
          <p:cNvPr id="12291" name="Content Placeholder 2"/>
          <p:cNvSpPr>
            <a:spLocks noGrp="1"/>
          </p:cNvSpPr>
          <p:nvPr>
            <p:ph sz="quarter" idx="1"/>
          </p:nvPr>
        </p:nvSpPr>
        <p:spPr>
          <a:xfrm>
            <a:off x="711200" y="1752600"/>
            <a:ext cx="10871200" cy="4495800"/>
          </a:xfrm>
        </p:spPr>
        <p:txBody>
          <a:bodyPr>
            <a:normAutofit/>
          </a:bodyPr>
          <a:lstStyle/>
          <a:p>
            <a:pPr eaLnBrk="1" hangingPunct="1"/>
            <a:r>
              <a:rPr lang="en-US" altLang="en-US" sz="3200" dirty="0" smtClean="0"/>
              <a:t>If the conduct of SLP’s falls below the legal standard of care or violates any other applicable legal standard, they may be liable for </a:t>
            </a:r>
            <a:r>
              <a:rPr lang="en-US" altLang="en-US" sz="3200" b="1" i="1" dirty="0" smtClean="0">
                <a:solidFill>
                  <a:schemeClr val="accent2">
                    <a:lumMod val="90000"/>
                    <a:lumOff val="10000"/>
                  </a:schemeClr>
                </a:solidFill>
              </a:rPr>
              <a:t>professional </a:t>
            </a:r>
            <a:r>
              <a:rPr lang="en-US" altLang="en-US" sz="3200" b="1" i="1" dirty="0" smtClean="0">
                <a:solidFill>
                  <a:schemeClr val="accent2">
                    <a:lumMod val="90000"/>
                    <a:lumOff val="10000"/>
                  </a:schemeClr>
                </a:solidFill>
              </a:rPr>
              <a:t>misconduct.</a:t>
            </a:r>
            <a:endParaRPr lang="en-US" altLang="en-US" sz="3200" b="1" i="1" dirty="0" smtClean="0">
              <a:solidFill>
                <a:schemeClr val="accent2">
                  <a:lumMod val="90000"/>
                  <a:lumOff val="10000"/>
                </a:schemeClr>
              </a:solidFill>
            </a:endParaRPr>
          </a:p>
          <a:p>
            <a:pPr eaLnBrk="1" hangingPunct="1">
              <a:buFont typeface="Wingdings" pitchFamily="2" charset="2"/>
              <a:buNone/>
            </a:pPr>
            <a:endParaRPr lang="en-US" altLang="en-US" sz="3200" dirty="0" smtClean="0"/>
          </a:p>
          <a:p>
            <a:pPr eaLnBrk="1" hangingPunct="1"/>
            <a:r>
              <a:rPr lang="en-US" altLang="en-US" sz="3200" dirty="0" smtClean="0"/>
              <a:t>In contrast, conduct that violates professional codes of ethics renders professionals liable for </a:t>
            </a:r>
            <a:r>
              <a:rPr lang="en-US" altLang="en-US" sz="3200" b="1" i="1" dirty="0" smtClean="0">
                <a:solidFill>
                  <a:schemeClr val="accent2">
                    <a:lumMod val="90000"/>
                    <a:lumOff val="10000"/>
                  </a:schemeClr>
                </a:solidFill>
              </a:rPr>
              <a:t>unethical practices</a:t>
            </a:r>
            <a:r>
              <a:rPr lang="en-US" altLang="en-US" sz="3200" dirty="0" smtClean="0">
                <a:solidFill>
                  <a:schemeClr val="accent2">
                    <a:lumMod val="90000"/>
                    <a:lumOff val="10000"/>
                  </a:schemeClr>
                </a:solidFill>
              </a:rPr>
              <a:t>.</a:t>
            </a:r>
          </a:p>
        </p:txBody>
      </p:sp>
      <p:sp>
        <p:nvSpPr>
          <p:cNvPr id="4" name="TextBox 3"/>
          <p:cNvSpPr txBox="1"/>
          <p:nvPr/>
        </p:nvSpPr>
        <p:spPr>
          <a:xfrm>
            <a:off x="253574" y="5973306"/>
            <a:ext cx="1936376" cy="369332"/>
          </a:xfrm>
          <a:prstGeom prst="rect">
            <a:avLst/>
          </a:prstGeom>
          <a:noFill/>
        </p:spPr>
        <p:txBody>
          <a:bodyPr wrap="square" rtlCol="0">
            <a:spAutoFit/>
          </a:bodyPr>
          <a:lstStyle/>
          <a:p>
            <a:r>
              <a:rPr lang="en-US" dirty="0" err="1" smtClean="0"/>
              <a:t>Lubinski</a:t>
            </a:r>
            <a:r>
              <a:rPr lang="en-US" dirty="0" smtClean="0"/>
              <a:t>, 2018</a:t>
            </a:r>
            <a:endParaRPr lang="en-US" dirty="0"/>
          </a:p>
        </p:txBody>
      </p:sp>
    </p:spTree>
    <p:extLst>
      <p:ext uri="{BB962C8B-B14F-4D97-AF65-F5344CB8AC3E}">
        <p14:creationId xmlns:p14="http://schemas.microsoft.com/office/powerpoint/2010/main" val="9814748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2286000"/>
            <a:ext cx="10972800" cy="4419600"/>
          </a:xfrm>
        </p:spPr>
        <p:txBody>
          <a:bodyPr>
            <a:normAutofit/>
          </a:bodyPr>
          <a:lstStyle/>
          <a:p>
            <a:r>
              <a:rPr lang="en-US" sz="4000" b="1" u="sng" dirty="0" smtClean="0">
                <a:solidFill>
                  <a:schemeClr val="accent2">
                    <a:lumMod val="90000"/>
                    <a:lumOff val="10000"/>
                  </a:schemeClr>
                </a:solidFill>
              </a:rPr>
              <a:t>Negligence</a:t>
            </a:r>
            <a:r>
              <a:rPr lang="en-US" sz="4000" b="1" dirty="0" smtClean="0">
                <a:solidFill>
                  <a:schemeClr val="accent2">
                    <a:lumMod val="90000"/>
                    <a:lumOff val="10000"/>
                  </a:schemeClr>
                </a:solidFill>
              </a:rPr>
              <a:t>:</a:t>
            </a:r>
            <a:r>
              <a:rPr lang="en-US" sz="3200" b="1" dirty="0" smtClean="0"/>
              <a:t> </a:t>
            </a:r>
            <a:r>
              <a:rPr lang="en-US" sz="3200" dirty="0" smtClean="0"/>
              <a:t>failure to use such care as a reasonable prudent &amp; careful person would use under similar circumstances</a:t>
            </a:r>
          </a:p>
          <a:p>
            <a:pPr marL="0" indent="0">
              <a:buNone/>
            </a:pPr>
            <a:endParaRPr lang="en-US" sz="3200" dirty="0" smtClean="0"/>
          </a:p>
          <a:p>
            <a:r>
              <a:rPr lang="en-US" sz="4000" b="1" u="sng" dirty="0" smtClean="0">
                <a:solidFill>
                  <a:schemeClr val="accent2">
                    <a:lumMod val="90000"/>
                    <a:lumOff val="10000"/>
                  </a:schemeClr>
                </a:solidFill>
              </a:rPr>
              <a:t>Malpractice</a:t>
            </a:r>
            <a:r>
              <a:rPr lang="en-US" sz="4000" b="1" dirty="0" smtClean="0">
                <a:solidFill>
                  <a:schemeClr val="accent2">
                    <a:lumMod val="90000"/>
                    <a:lumOff val="10000"/>
                  </a:schemeClr>
                </a:solidFill>
              </a:rPr>
              <a:t>: </a:t>
            </a:r>
            <a:r>
              <a:rPr lang="en-US" sz="3200" dirty="0" smtClean="0"/>
              <a:t>the tort of negligence as applied to health care professionals</a:t>
            </a:r>
            <a:endParaRPr lang="en-US" sz="3200" dirty="0"/>
          </a:p>
        </p:txBody>
      </p:sp>
      <p:sp>
        <p:nvSpPr>
          <p:cNvPr id="2" name="Title 1"/>
          <p:cNvSpPr>
            <a:spLocks noGrp="1"/>
          </p:cNvSpPr>
          <p:nvPr>
            <p:ph type="title"/>
          </p:nvPr>
        </p:nvSpPr>
        <p:spPr>
          <a:xfrm>
            <a:off x="203200" y="304800"/>
            <a:ext cx="10972800" cy="1143000"/>
          </a:xfrm>
        </p:spPr>
        <p:txBody>
          <a:bodyPr>
            <a:normAutofit/>
          </a:bodyPr>
          <a:lstStyle/>
          <a:p>
            <a:pPr algn="r"/>
            <a:r>
              <a:rPr lang="en-US" sz="5400" dirty="0" smtClean="0"/>
              <a:t>The Tort of Negligence</a:t>
            </a:r>
            <a:endParaRPr lang="en-US" sz="5400" dirty="0"/>
          </a:p>
        </p:txBody>
      </p:sp>
      <p:sp>
        <p:nvSpPr>
          <p:cNvPr id="5" name="TextBox 4"/>
          <p:cNvSpPr txBox="1"/>
          <p:nvPr/>
        </p:nvSpPr>
        <p:spPr>
          <a:xfrm>
            <a:off x="238205" y="5973306"/>
            <a:ext cx="1936376" cy="369332"/>
          </a:xfrm>
          <a:prstGeom prst="rect">
            <a:avLst/>
          </a:prstGeom>
          <a:noFill/>
        </p:spPr>
        <p:txBody>
          <a:bodyPr wrap="square" rtlCol="0">
            <a:spAutoFit/>
          </a:bodyPr>
          <a:lstStyle/>
          <a:p>
            <a:r>
              <a:rPr lang="en-US" dirty="0" err="1" smtClean="0"/>
              <a:t>Lubinski</a:t>
            </a:r>
            <a:r>
              <a:rPr lang="en-US" dirty="0" smtClean="0"/>
              <a:t>, 2018</a:t>
            </a:r>
            <a:endParaRPr lang="en-US" dirty="0"/>
          </a:p>
        </p:txBody>
      </p:sp>
    </p:spTree>
    <p:extLst>
      <p:ext uri="{BB962C8B-B14F-4D97-AF65-F5344CB8AC3E}">
        <p14:creationId xmlns:p14="http://schemas.microsoft.com/office/powerpoint/2010/main" val="18343301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1"/>
          <p:cNvGraphicFramePr>
            <a:graphicFrameLocks noGrp="1"/>
          </p:cNvGraphicFramePr>
          <p:nvPr>
            <p:ph sz="quarter" idx="1"/>
            <p:extLst>
              <p:ext uri="{D42A27DB-BD31-4B8C-83A1-F6EECF244321}">
                <p14:modId xmlns:p14="http://schemas.microsoft.com/office/powerpoint/2010/main" val="986078601"/>
              </p:ext>
            </p:extLst>
          </p:nvPr>
        </p:nvGraphicFramePr>
        <p:xfrm>
          <a:off x="812800" y="1371600"/>
          <a:ext cx="10871200" cy="5257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7410" name="Title 1"/>
          <p:cNvSpPr>
            <a:spLocks noGrp="1"/>
          </p:cNvSpPr>
          <p:nvPr>
            <p:ph type="title"/>
          </p:nvPr>
        </p:nvSpPr>
        <p:spPr>
          <a:xfrm>
            <a:off x="101600" y="743430"/>
            <a:ext cx="12090400" cy="990600"/>
          </a:xfrm>
        </p:spPr>
        <p:txBody>
          <a:bodyPr>
            <a:normAutofit fontScale="90000"/>
          </a:bodyPr>
          <a:lstStyle/>
          <a:p>
            <a:pPr eaLnBrk="1" hangingPunct="1"/>
            <a:r>
              <a:rPr lang="en-US" altLang="en-US" sz="6000" dirty="0" smtClean="0"/>
              <a:t>Liability: person</a:t>
            </a:r>
            <a:r>
              <a:rPr lang="en-US" altLang="en-US" sz="6000" b="1" dirty="0" smtClean="0"/>
              <a:t/>
            </a:r>
            <a:br>
              <a:rPr lang="en-US" altLang="en-US" sz="6000" b="1" dirty="0" smtClean="0"/>
            </a:br>
            <a:r>
              <a:rPr lang="en-US" altLang="en-US" sz="4000" b="0" dirty="0" smtClean="0"/>
              <a:t>To hold a professional liable, the plaintiff must prove these four elements:</a:t>
            </a:r>
          </a:p>
        </p:txBody>
      </p:sp>
      <p:sp>
        <p:nvSpPr>
          <p:cNvPr id="4" name="TextBox 3"/>
          <p:cNvSpPr txBox="1"/>
          <p:nvPr/>
        </p:nvSpPr>
        <p:spPr>
          <a:xfrm>
            <a:off x="245890" y="5973306"/>
            <a:ext cx="1936376" cy="369332"/>
          </a:xfrm>
          <a:prstGeom prst="rect">
            <a:avLst/>
          </a:prstGeom>
          <a:noFill/>
        </p:spPr>
        <p:txBody>
          <a:bodyPr wrap="square" rtlCol="0">
            <a:spAutoFit/>
          </a:bodyPr>
          <a:lstStyle/>
          <a:p>
            <a:r>
              <a:rPr lang="en-US" dirty="0" err="1" smtClean="0"/>
              <a:t>Lubinski</a:t>
            </a:r>
            <a:r>
              <a:rPr lang="en-US" dirty="0" smtClean="0"/>
              <a:t>, 2018</a:t>
            </a:r>
            <a:endParaRPr lang="en-US" dirty="0"/>
          </a:p>
        </p:txBody>
      </p:sp>
    </p:spTree>
    <p:extLst>
      <p:ext uri="{BB962C8B-B14F-4D97-AF65-F5344CB8AC3E}">
        <p14:creationId xmlns:p14="http://schemas.microsoft.com/office/powerpoint/2010/main" val="30372114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92844" y="1383746"/>
            <a:ext cx="6228104" cy="3170099"/>
          </a:xfrm>
          <a:prstGeom prst="rect">
            <a:avLst/>
          </a:prstGeom>
        </p:spPr>
        <p:txBody>
          <a:bodyPr wrap="square">
            <a:spAutoFit/>
          </a:bodyPr>
          <a:lstStyle/>
          <a:p>
            <a:pPr algn="ctr"/>
            <a:r>
              <a:rPr lang="en-US" sz="4000" b="1" u="sng" dirty="0">
                <a:solidFill>
                  <a:srgbClr val="000000"/>
                </a:solidFill>
              </a:rPr>
              <a:t>Duty</a:t>
            </a:r>
            <a:r>
              <a:rPr lang="en-US" sz="4000" b="1" dirty="0">
                <a:solidFill>
                  <a:srgbClr val="000000"/>
                </a:solidFill>
              </a:rPr>
              <a:t>: </a:t>
            </a:r>
            <a:endParaRPr lang="en-US" sz="4000" b="1" dirty="0" smtClean="0">
              <a:solidFill>
                <a:srgbClr val="000000"/>
              </a:solidFill>
            </a:endParaRPr>
          </a:p>
          <a:p>
            <a:pPr algn="ctr"/>
            <a:r>
              <a:rPr lang="en-US" sz="3200" b="1" dirty="0">
                <a:solidFill>
                  <a:srgbClr val="000000"/>
                </a:solidFill>
              </a:rPr>
              <a:t>T</a:t>
            </a:r>
            <a:r>
              <a:rPr lang="en-US" sz="3200" b="1" dirty="0" smtClean="0">
                <a:solidFill>
                  <a:srgbClr val="000000"/>
                </a:solidFill>
              </a:rPr>
              <a:t>he </a:t>
            </a:r>
            <a:r>
              <a:rPr lang="en-US" sz="3200" b="1" dirty="0">
                <a:solidFill>
                  <a:srgbClr val="000000"/>
                </a:solidFill>
              </a:rPr>
              <a:t>standard of care; the obligation shared by all similarly educated </a:t>
            </a:r>
            <a:r>
              <a:rPr lang="en-US" sz="3200" b="1" dirty="0" smtClean="0">
                <a:solidFill>
                  <a:srgbClr val="000000"/>
                </a:solidFill>
              </a:rPr>
              <a:t>and </a:t>
            </a:r>
            <a:r>
              <a:rPr lang="en-US" sz="3200" b="1" dirty="0">
                <a:solidFill>
                  <a:srgbClr val="000000"/>
                </a:solidFill>
              </a:rPr>
              <a:t>skilled practitioners in similar circumstances exercising good judgment &amp; prudence</a:t>
            </a:r>
          </a:p>
        </p:txBody>
      </p:sp>
      <p:sp>
        <p:nvSpPr>
          <p:cNvPr id="4" name="TextBox 3"/>
          <p:cNvSpPr txBox="1"/>
          <p:nvPr/>
        </p:nvSpPr>
        <p:spPr>
          <a:xfrm>
            <a:off x="8575382" y="6035785"/>
            <a:ext cx="1936376" cy="369332"/>
          </a:xfrm>
          <a:prstGeom prst="rect">
            <a:avLst/>
          </a:prstGeom>
          <a:noFill/>
        </p:spPr>
        <p:txBody>
          <a:bodyPr wrap="square" rtlCol="0">
            <a:spAutoFit/>
          </a:bodyPr>
          <a:lstStyle/>
          <a:p>
            <a:r>
              <a:rPr lang="en-US" dirty="0" err="1" smtClean="0"/>
              <a:t>Lubinski</a:t>
            </a:r>
            <a:r>
              <a:rPr lang="en-US" dirty="0" smtClean="0"/>
              <a:t>, 2018</a:t>
            </a:r>
            <a:endParaRPr lang="en-US" dirty="0"/>
          </a:p>
        </p:txBody>
      </p:sp>
    </p:spTree>
    <p:extLst>
      <p:ext uri="{BB962C8B-B14F-4D97-AF65-F5344CB8AC3E}">
        <p14:creationId xmlns:p14="http://schemas.microsoft.com/office/powerpoint/2010/main" val="2448636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58676" y="1543851"/>
            <a:ext cx="6930997" cy="3170099"/>
          </a:xfrm>
          <a:prstGeom prst="rect">
            <a:avLst/>
          </a:prstGeom>
        </p:spPr>
        <p:txBody>
          <a:bodyPr wrap="square">
            <a:spAutoFit/>
          </a:bodyPr>
          <a:lstStyle/>
          <a:p>
            <a:pPr algn="ctr"/>
            <a:r>
              <a:rPr lang="en-US" sz="4000" b="1" u="sng" dirty="0">
                <a:solidFill>
                  <a:srgbClr val="000000"/>
                </a:solidFill>
              </a:rPr>
              <a:t>Breach</a:t>
            </a:r>
            <a:r>
              <a:rPr lang="en-US" sz="4000" b="1" dirty="0">
                <a:solidFill>
                  <a:srgbClr val="000000"/>
                </a:solidFill>
              </a:rPr>
              <a:t>:</a:t>
            </a:r>
            <a:r>
              <a:rPr lang="en-US" sz="2800" b="1" dirty="0">
                <a:solidFill>
                  <a:srgbClr val="000000"/>
                </a:solidFill>
              </a:rPr>
              <a:t> </a:t>
            </a:r>
            <a:endParaRPr lang="en-US" sz="2800" b="1" dirty="0" smtClean="0">
              <a:solidFill>
                <a:srgbClr val="000000"/>
              </a:solidFill>
            </a:endParaRPr>
          </a:p>
          <a:p>
            <a:pPr algn="ctr"/>
            <a:r>
              <a:rPr lang="en-US" sz="3200" b="1" dirty="0" smtClean="0">
                <a:solidFill>
                  <a:srgbClr val="000000"/>
                </a:solidFill>
              </a:rPr>
              <a:t>Duty </a:t>
            </a:r>
            <a:r>
              <a:rPr lang="en-US" sz="3200" b="1" dirty="0">
                <a:solidFill>
                  <a:srgbClr val="000000"/>
                </a:solidFill>
              </a:rPr>
              <a:t>was breached (i.e</a:t>
            </a:r>
            <a:r>
              <a:rPr lang="en-US" sz="3200" b="1" dirty="0" smtClean="0">
                <a:solidFill>
                  <a:srgbClr val="000000"/>
                </a:solidFill>
              </a:rPr>
              <a:t>., </a:t>
            </a:r>
            <a:r>
              <a:rPr lang="en-US" sz="3200" b="1" dirty="0">
                <a:solidFill>
                  <a:srgbClr val="000000"/>
                </a:solidFill>
              </a:rPr>
              <a:t>the practitioner failed to administer an intervention that was indicated or administered a customary intervention in a substandard </a:t>
            </a:r>
            <a:r>
              <a:rPr lang="en-US" sz="3200" b="1" dirty="0" smtClean="0">
                <a:solidFill>
                  <a:srgbClr val="000000"/>
                </a:solidFill>
              </a:rPr>
              <a:t>manner)</a:t>
            </a:r>
            <a:endParaRPr lang="en-US" sz="3200" b="1" dirty="0">
              <a:solidFill>
                <a:srgbClr val="000000"/>
              </a:solidFill>
            </a:endParaRPr>
          </a:p>
        </p:txBody>
      </p:sp>
      <p:sp>
        <p:nvSpPr>
          <p:cNvPr id="4" name="TextBox 3"/>
          <p:cNvSpPr txBox="1"/>
          <p:nvPr/>
        </p:nvSpPr>
        <p:spPr>
          <a:xfrm>
            <a:off x="8543994" y="5875478"/>
            <a:ext cx="1936376" cy="369332"/>
          </a:xfrm>
          <a:prstGeom prst="rect">
            <a:avLst/>
          </a:prstGeom>
          <a:noFill/>
        </p:spPr>
        <p:txBody>
          <a:bodyPr wrap="square" rtlCol="0">
            <a:spAutoFit/>
          </a:bodyPr>
          <a:lstStyle/>
          <a:p>
            <a:r>
              <a:rPr lang="en-US" dirty="0" err="1" smtClean="0"/>
              <a:t>Lubinski</a:t>
            </a:r>
            <a:r>
              <a:rPr lang="en-US" dirty="0" smtClean="0"/>
              <a:t>, 2018</a:t>
            </a:r>
            <a:endParaRPr lang="en-US" dirty="0"/>
          </a:p>
        </p:txBody>
      </p:sp>
    </p:spTree>
    <p:extLst>
      <p:ext uri="{BB962C8B-B14F-4D97-AF65-F5344CB8AC3E}">
        <p14:creationId xmlns:p14="http://schemas.microsoft.com/office/powerpoint/2010/main" val="2034714315"/>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123</TotalTime>
  <Words>1239</Words>
  <Application>Microsoft Office PowerPoint</Application>
  <PresentationFormat>Widescreen</PresentationFormat>
  <Paragraphs>173</Paragraphs>
  <Slides>27</Slides>
  <Notes>26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Calibri</vt:lpstr>
      <vt:lpstr>Calibri Light</vt:lpstr>
      <vt:lpstr>Wingdings</vt:lpstr>
      <vt:lpstr>1_Office Theme</vt:lpstr>
      <vt:lpstr>ETHICS</vt:lpstr>
      <vt:lpstr>Learner Objectives</vt:lpstr>
      <vt:lpstr>PowerPoint Presentation</vt:lpstr>
      <vt:lpstr>Regulation of the professions</vt:lpstr>
      <vt:lpstr>Legality &amp; Ethics</vt:lpstr>
      <vt:lpstr>The Tort of Negligence</vt:lpstr>
      <vt:lpstr>Liability: person To hold a professional liable, the plaintiff must prove these four elements:</vt:lpstr>
      <vt:lpstr>PowerPoint Presentation</vt:lpstr>
      <vt:lpstr>PowerPoint Presentation</vt:lpstr>
      <vt:lpstr>PowerPoint Presentation</vt:lpstr>
      <vt:lpstr>PowerPoint Presentation</vt:lpstr>
      <vt:lpstr>Liability: institution</vt:lpstr>
      <vt:lpstr>Anti-Kickback Laws</vt:lpstr>
      <vt:lpstr>Stark Laws</vt:lpstr>
      <vt:lpstr>PowerPoint Presentation</vt:lpstr>
      <vt:lpstr>PowerPoint Presentation</vt:lpstr>
      <vt:lpstr>ASHA Principle of Ethics: 1</vt:lpstr>
      <vt:lpstr>ASHA Principle of Ethics: 2</vt:lpstr>
      <vt:lpstr>ASHA Principle of Ethics: 3</vt:lpstr>
      <vt:lpstr>ASHA Principle of Ethics: 4</vt:lpstr>
      <vt:lpstr>Unethical practice  complaint process</vt:lpstr>
      <vt:lpstr>What happens next?</vt:lpstr>
      <vt:lpstr>Complaints &amp; Sanctions</vt:lpstr>
      <vt:lpstr>Ethical Practice Risk Management</vt:lpstr>
      <vt:lpstr>What Do You Do  If You Face An Ethical Dilemma?</vt:lpstr>
      <vt:lpstr>PowerPoint Presentation</vt:lpstr>
      <vt:lpstr>References</vt:lpstr>
    </vt:vector>
  </TitlesOfParts>
  <Company>SmithBucklin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Curtis, Cameron</dc:creator>
  <cp:lastModifiedBy>Hahn, Eunice</cp:lastModifiedBy>
  <cp:revision>15</cp:revision>
  <dcterms:created xsi:type="dcterms:W3CDTF">2017-09-28T15:52:48Z</dcterms:created>
  <dcterms:modified xsi:type="dcterms:W3CDTF">2019-11-12T16:23:10Z</dcterms:modified>
</cp:coreProperties>
</file>