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96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94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67819" autoAdjust="0"/>
  </p:normalViewPr>
  <p:slideViewPr>
    <p:cSldViewPr snapToGrid="0">
      <p:cViewPr varScale="1">
        <p:scale>
          <a:sx n="78" d="100"/>
          <a:sy n="78" d="100"/>
        </p:scale>
        <p:origin x="189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155AA1-54D4-46B2-BC43-3A42D2B620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175FF2-790F-4CDC-B25A-CBEA2961EA5C}">
      <dgm:prSet phldrT="[Text]"/>
      <dgm:spPr/>
      <dgm:t>
        <a:bodyPr/>
        <a:lstStyle/>
        <a:p>
          <a:r>
            <a:rPr lang="en-US" dirty="0" smtClean="0"/>
            <a:t>9-10 weeks: Vestibular</a:t>
          </a:r>
          <a:endParaRPr lang="en-US" dirty="0"/>
        </a:p>
      </dgm:t>
    </dgm:pt>
    <dgm:pt modelId="{1A099B0A-A1DB-45B8-A1AF-3AD1DD2D8938}" type="parTrans" cxnId="{C3C3BA07-6847-419A-AE63-9960E7F985A4}">
      <dgm:prSet/>
      <dgm:spPr/>
      <dgm:t>
        <a:bodyPr/>
        <a:lstStyle/>
        <a:p>
          <a:endParaRPr lang="en-US"/>
        </a:p>
      </dgm:t>
    </dgm:pt>
    <dgm:pt modelId="{3703319F-3214-4BBE-BE5F-6F95C632EC3E}" type="sibTrans" cxnId="{C3C3BA07-6847-419A-AE63-9960E7F985A4}">
      <dgm:prSet/>
      <dgm:spPr/>
      <dgm:t>
        <a:bodyPr/>
        <a:lstStyle/>
        <a:p>
          <a:endParaRPr lang="en-US"/>
        </a:p>
      </dgm:t>
    </dgm:pt>
    <dgm:pt modelId="{B22FBB13-43A9-4082-990D-0FAF278836FA}">
      <dgm:prSet phldrT="[Text]"/>
      <dgm:spPr/>
      <dgm:t>
        <a:bodyPr/>
        <a:lstStyle/>
        <a:p>
          <a:r>
            <a:rPr lang="en-US" dirty="0" smtClean="0"/>
            <a:t>13 weeks: Taste</a:t>
          </a:r>
          <a:endParaRPr lang="en-US" dirty="0"/>
        </a:p>
      </dgm:t>
    </dgm:pt>
    <dgm:pt modelId="{7CA9196C-55F2-477D-9800-2A5A4E2F1896}" type="parTrans" cxnId="{6BC85ECD-2818-40E3-9B58-5909337E64DD}">
      <dgm:prSet/>
      <dgm:spPr/>
      <dgm:t>
        <a:bodyPr/>
        <a:lstStyle/>
        <a:p>
          <a:endParaRPr lang="en-US"/>
        </a:p>
      </dgm:t>
    </dgm:pt>
    <dgm:pt modelId="{04738CB5-6B31-43B6-A1FA-A6C429AEFB3B}" type="sibTrans" cxnId="{6BC85ECD-2818-40E3-9B58-5909337E64DD}">
      <dgm:prSet/>
      <dgm:spPr/>
      <dgm:t>
        <a:bodyPr/>
        <a:lstStyle/>
        <a:p>
          <a:endParaRPr lang="en-US"/>
        </a:p>
      </dgm:t>
    </dgm:pt>
    <dgm:pt modelId="{3EB25989-6390-4390-BBB3-CA9DCEC26E5A}">
      <dgm:prSet phldrT="[Text]"/>
      <dgm:spPr/>
      <dgm:t>
        <a:bodyPr/>
        <a:lstStyle/>
        <a:p>
          <a:r>
            <a:rPr lang="en-US" dirty="0" smtClean="0"/>
            <a:t>17 weeks: Touch</a:t>
          </a:r>
          <a:endParaRPr lang="en-US" dirty="0"/>
        </a:p>
      </dgm:t>
    </dgm:pt>
    <dgm:pt modelId="{55E97EFF-FF46-4361-8384-1683F97A1FF9}" type="parTrans" cxnId="{7A0F2714-DDF6-410B-B5DB-DEE1D4A04DF2}">
      <dgm:prSet/>
      <dgm:spPr/>
      <dgm:t>
        <a:bodyPr/>
        <a:lstStyle/>
        <a:p>
          <a:endParaRPr lang="en-US"/>
        </a:p>
      </dgm:t>
    </dgm:pt>
    <dgm:pt modelId="{A7ED218A-16B3-4FD0-BB00-DC2E2384172F}" type="sibTrans" cxnId="{7A0F2714-DDF6-410B-B5DB-DEE1D4A04DF2}">
      <dgm:prSet/>
      <dgm:spPr/>
      <dgm:t>
        <a:bodyPr/>
        <a:lstStyle/>
        <a:p>
          <a:endParaRPr lang="en-US"/>
        </a:p>
      </dgm:t>
    </dgm:pt>
    <dgm:pt modelId="{B574FB6F-4441-49AF-83F7-AF5EBADA14F6}">
      <dgm:prSet phldrT="[Text]"/>
      <dgm:spPr/>
      <dgm:t>
        <a:bodyPr/>
        <a:lstStyle/>
        <a:p>
          <a:r>
            <a:rPr lang="en-US" dirty="0" smtClean="0"/>
            <a:t>20-24 weeks: Smell</a:t>
          </a:r>
          <a:endParaRPr lang="en-US" dirty="0"/>
        </a:p>
      </dgm:t>
    </dgm:pt>
    <dgm:pt modelId="{3B9DE758-312D-4E41-8387-90BD3CBA7049}" type="parTrans" cxnId="{3EF6CD73-5B21-400B-B3B1-E8E17BDB55FF}">
      <dgm:prSet/>
      <dgm:spPr/>
      <dgm:t>
        <a:bodyPr/>
        <a:lstStyle/>
        <a:p>
          <a:endParaRPr lang="en-US"/>
        </a:p>
      </dgm:t>
    </dgm:pt>
    <dgm:pt modelId="{7BDF28DE-BA3A-48F0-8DDA-CCEC9BED34DE}" type="sibTrans" cxnId="{3EF6CD73-5B21-400B-B3B1-E8E17BDB55FF}">
      <dgm:prSet/>
      <dgm:spPr/>
      <dgm:t>
        <a:bodyPr/>
        <a:lstStyle/>
        <a:p>
          <a:endParaRPr lang="en-US"/>
        </a:p>
      </dgm:t>
    </dgm:pt>
    <dgm:pt modelId="{DA35F339-A9F3-4846-ADD0-15C34543062C}" type="pres">
      <dgm:prSet presAssocID="{A8155AA1-54D4-46B2-BC43-3A42D2B6202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E47901-D748-4914-9CB7-ED60BA455D7B}" type="pres">
      <dgm:prSet presAssocID="{63175FF2-790F-4CDC-B25A-CBEA2961EA5C}" presName="parentLin" presStyleCnt="0"/>
      <dgm:spPr/>
    </dgm:pt>
    <dgm:pt modelId="{6D1A3DE3-B874-4DE0-8F7B-E3CDEDD00AA7}" type="pres">
      <dgm:prSet presAssocID="{63175FF2-790F-4CDC-B25A-CBEA2961EA5C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E39101E2-7DA4-4C35-991D-D33C0F63A6A1}" type="pres">
      <dgm:prSet presAssocID="{63175FF2-790F-4CDC-B25A-CBEA2961EA5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D8BDC4-BBBD-44B6-A5F3-7F738407F23A}" type="pres">
      <dgm:prSet presAssocID="{63175FF2-790F-4CDC-B25A-CBEA2961EA5C}" presName="negativeSpace" presStyleCnt="0"/>
      <dgm:spPr/>
    </dgm:pt>
    <dgm:pt modelId="{FF651B0C-1268-438F-863A-700FDA98F1E2}" type="pres">
      <dgm:prSet presAssocID="{63175FF2-790F-4CDC-B25A-CBEA2961EA5C}" presName="childText" presStyleLbl="conFgAcc1" presStyleIdx="0" presStyleCnt="4">
        <dgm:presLayoutVars>
          <dgm:bulletEnabled val="1"/>
        </dgm:presLayoutVars>
      </dgm:prSet>
      <dgm:spPr/>
    </dgm:pt>
    <dgm:pt modelId="{A346FC7D-C3E7-408F-9867-5A2034661D60}" type="pres">
      <dgm:prSet presAssocID="{3703319F-3214-4BBE-BE5F-6F95C632EC3E}" presName="spaceBetweenRectangles" presStyleCnt="0"/>
      <dgm:spPr/>
    </dgm:pt>
    <dgm:pt modelId="{74752828-63B2-4785-A90B-DB6971AD89CB}" type="pres">
      <dgm:prSet presAssocID="{B22FBB13-43A9-4082-990D-0FAF278836FA}" presName="parentLin" presStyleCnt="0"/>
      <dgm:spPr/>
    </dgm:pt>
    <dgm:pt modelId="{D4883087-9E05-438A-BBC5-B9FB90A82B4C}" type="pres">
      <dgm:prSet presAssocID="{B22FBB13-43A9-4082-990D-0FAF278836FA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A1002FF7-2A01-408D-864D-2525F933189E}" type="pres">
      <dgm:prSet presAssocID="{B22FBB13-43A9-4082-990D-0FAF278836F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3DD69C-6C82-4D11-8A8A-516AF70400BA}" type="pres">
      <dgm:prSet presAssocID="{B22FBB13-43A9-4082-990D-0FAF278836FA}" presName="negativeSpace" presStyleCnt="0"/>
      <dgm:spPr/>
    </dgm:pt>
    <dgm:pt modelId="{CCC1B919-D00C-40EF-A585-79D84EAD4305}" type="pres">
      <dgm:prSet presAssocID="{B22FBB13-43A9-4082-990D-0FAF278836FA}" presName="childText" presStyleLbl="conFgAcc1" presStyleIdx="1" presStyleCnt="4">
        <dgm:presLayoutVars>
          <dgm:bulletEnabled val="1"/>
        </dgm:presLayoutVars>
      </dgm:prSet>
      <dgm:spPr/>
    </dgm:pt>
    <dgm:pt modelId="{A2FED973-0DFB-4FE6-B61D-0BDE43D36773}" type="pres">
      <dgm:prSet presAssocID="{04738CB5-6B31-43B6-A1FA-A6C429AEFB3B}" presName="spaceBetweenRectangles" presStyleCnt="0"/>
      <dgm:spPr/>
    </dgm:pt>
    <dgm:pt modelId="{EF32C574-5B94-48BB-AF98-1D260148133C}" type="pres">
      <dgm:prSet presAssocID="{3EB25989-6390-4390-BBB3-CA9DCEC26E5A}" presName="parentLin" presStyleCnt="0"/>
      <dgm:spPr/>
    </dgm:pt>
    <dgm:pt modelId="{58FA34C4-32F5-417B-BF04-869FD3E7F9B7}" type="pres">
      <dgm:prSet presAssocID="{3EB25989-6390-4390-BBB3-CA9DCEC26E5A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8833A3E2-9DBA-4DC0-BF76-3CD4865ED481}" type="pres">
      <dgm:prSet presAssocID="{3EB25989-6390-4390-BBB3-CA9DCEC26E5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682698-7BDF-46A3-81D5-CDF65F1A681C}" type="pres">
      <dgm:prSet presAssocID="{3EB25989-6390-4390-BBB3-CA9DCEC26E5A}" presName="negativeSpace" presStyleCnt="0"/>
      <dgm:spPr/>
    </dgm:pt>
    <dgm:pt modelId="{3743ED27-37E3-4458-AF40-88D6540581BC}" type="pres">
      <dgm:prSet presAssocID="{3EB25989-6390-4390-BBB3-CA9DCEC26E5A}" presName="childText" presStyleLbl="conFgAcc1" presStyleIdx="2" presStyleCnt="4">
        <dgm:presLayoutVars>
          <dgm:bulletEnabled val="1"/>
        </dgm:presLayoutVars>
      </dgm:prSet>
      <dgm:spPr/>
    </dgm:pt>
    <dgm:pt modelId="{B462EFCC-CE98-4E1D-9819-622F68099667}" type="pres">
      <dgm:prSet presAssocID="{A7ED218A-16B3-4FD0-BB00-DC2E2384172F}" presName="spaceBetweenRectangles" presStyleCnt="0"/>
      <dgm:spPr/>
    </dgm:pt>
    <dgm:pt modelId="{29DD66AE-D1DD-4DB6-A31D-81C04807372C}" type="pres">
      <dgm:prSet presAssocID="{B574FB6F-4441-49AF-83F7-AF5EBADA14F6}" presName="parentLin" presStyleCnt="0"/>
      <dgm:spPr/>
    </dgm:pt>
    <dgm:pt modelId="{4CEEFB30-B7E6-428F-B096-BD9E29767EDD}" type="pres">
      <dgm:prSet presAssocID="{B574FB6F-4441-49AF-83F7-AF5EBADA14F6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29E954C0-33F8-4251-89A1-75B00709E767}" type="pres">
      <dgm:prSet presAssocID="{B574FB6F-4441-49AF-83F7-AF5EBADA14F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40D3D-57AE-4BDA-9AA2-F31B4FDF4190}" type="pres">
      <dgm:prSet presAssocID="{B574FB6F-4441-49AF-83F7-AF5EBADA14F6}" presName="negativeSpace" presStyleCnt="0"/>
      <dgm:spPr/>
    </dgm:pt>
    <dgm:pt modelId="{FF3E3EA7-D868-4405-A9D4-102BFABA71FD}" type="pres">
      <dgm:prSet presAssocID="{B574FB6F-4441-49AF-83F7-AF5EBADA14F6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6BC85ECD-2818-40E3-9B58-5909337E64DD}" srcId="{A8155AA1-54D4-46B2-BC43-3A42D2B62022}" destId="{B22FBB13-43A9-4082-990D-0FAF278836FA}" srcOrd="1" destOrd="0" parTransId="{7CA9196C-55F2-477D-9800-2A5A4E2F1896}" sibTransId="{04738CB5-6B31-43B6-A1FA-A6C429AEFB3B}"/>
    <dgm:cxn modelId="{C635E217-1010-4101-8A58-DA6A2B4E40B9}" type="presOf" srcId="{B574FB6F-4441-49AF-83F7-AF5EBADA14F6}" destId="{4CEEFB30-B7E6-428F-B096-BD9E29767EDD}" srcOrd="0" destOrd="0" presId="urn:microsoft.com/office/officeart/2005/8/layout/list1"/>
    <dgm:cxn modelId="{599441DC-A018-48F0-BA50-B2A7F1291A60}" type="presOf" srcId="{B22FBB13-43A9-4082-990D-0FAF278836FA}" destId="{A1002FF7-2A01-408D-864D-2525F933189E}" srcOrd="1" destOrd="0" presId="urn:microsoft.com/office/officeart/2005/8/layout/list1"/>
    <dgm:cxn modelId="{7A0F2714-DDF6-410B-B5DB-DEE1D4A04DF2}" srcId="{A8155AA1-54D4-46B2-BC43-3A42D2B62022}" destId="{3EB25989-6390-4390-BBB3-CA9DCEC26E5A}" srcOrd="2" destOrd="0" parTransId="{55E97EFF-FF46-4361-8384-1683F97A1FF9}" sibTransId="{A7ED218A-16B3-4FD0-BB00-DC2E2384172F}"/>
    <dgm:cxn modelId="{11693387-29B9-4779-8C83-9128F5751BF4}" type="presOf" srcId="{3EB25989-6390-4390-BBB3-CA9DCEC26E5A}" destId="{58FA34C4-32F5-417B-BF04-869FD3E7F9B7}" srcOrd="0" destOrd="0" presId="urn:microsoft.com/office/officeart/2005/8/layout/list1"/>
    <dgm:cxn modelId="{C3C3BA07-6847-419A-AE63-9960E7F985A4}" srcId="{A8155AA1-54D4-46B2-BC43-3A42D2B62022}" destId="{63175FF2-790F-4CDC-B25A-CBEA2961EA5C}" srcOrd="0" destOrd="0" parTransId="{1A099B0A-A1DB-45B8-A1AF-3AD1DD2D8938}" sibTransId="{3703319F-3214-4BBE-BE5F-6F95C632EC3E}"/>
    <dgm:cxn modelId="{DB715772-123B-40D1-A9AF-891F7C810A65}" type="presOf" srcId="{A8155AA1-54D4-46B2-BC43-3A42D2B62022}" destId="{DA35F339-A9F3-4846-ADD0-15C34543062C}" srcOrd="0" destOrd="0" presId="urn:microsoft.com/office/officeart/2005/8/layout/list1"/>
    <dgm:cxn modelId="{AA0CB4BA-D8E1-44CD-AB12-7D493DCBF00F}" type="presOf" srcId="{63175FF2-790F-4CDC-B25A-CBEA2961EA5C}" destId="{6D1A3DE3-B874-4DE0-8F7B-E3CDEDD00AA7}" srcOrd="0" destOrd="0" presId="urn:microsoft.com/office/officeart/2005/8/layout/list1"/>
    <dgm:cxn modelId="{3EF6CD73-5B21-400B-B3B1-E8E17BDB55FF}" srcId="{A8155AA1-54D4-46B2-BC43-3A42D2B62022}" destId="{B574FB6F-4441-49AF-83F7-AF5EBADA14F6}" srcOrd="3" destOrd="0" parTransId="{3B9DE758-312D-4E41-8387-90BD3CBA7049}" sibTransId="{7BDF28DE-BA3A-48F0-8DDA-CCEC9BED34DE}"/>
    <dgm:cxn modelId="{DF34EE8E-35C1-4B06-A430-33B04E94A0E5}" type="presOf" srcId="{63175FF2-790F-4CDC-B25A-CBEA2961EA5C}" destId="{E39101E2-7DA4-4C35-991D-D33C0F63A6A1}" srcOrd="1" destOrd="0" presId="urn:microsoft.com/office/officeart/2005/8/layout/list1"/>
    <dgm:cxn modelId="{809CE03F-D03B-43CC-B8BD-1B19597AAA4A}" type="presOf" srcId="{B574FB6F-4441-49AF-83F7-AF5EBADA14F6}" destId="{29E954C0-33F8-4251-89A1-75B00709E767}" srcOrd="1" destOrd="0" presId="urn:microsoft.com/office/officeart/2005/8/layout/list1"/>
    <dgm:cxn modelId="{2722C7B0-EE99-4A26-89B8-07490D8DA10B}" type="presOf" srcId="{B22FBB13-43A9-4082-990D-0FAF278836FA}" destId="{D4883087-9E05-438A-BBC5-B9FB90A82B4C}" srcOrd="0" destOrd="0" presId="urn:microsoft.com/office/officeart/2005/8/layout/list1"/>
    <dgm:cxn modelId="{E8A1F66B-656D-4A50-9481-C5946F4F1FC0}" type="presOf" srcId="{3EB25989-6390-4390-BBB3-CA9DCEC26E5A}" destId="{8833A3E2-9DBA-4DC0-BF76-3CD4865ED481}" srcOrd="1" destOrd="0" presId="urn:microsoft.com/office/officeart/2005/8/layout/list1"/>
    <dgm:cxn modelId="{BEEAE142-E1FB-4314-A6A9-17BB3AF8E171}" type="presParOf" srcId="{DA35F339-A9F3-4846-ADD0-15C34543062C}" destId="{79E47901-D748-4914-9CB7-ED60BA455D7B}" srcOrd="0" destOrd="0" presId="urn:microsoft.com/office/officeart/2005/8/layout/list1"/>
    <dgm:cxn modelId="{69C8DBFF-A33A-444A-8053-356E4B0BA660}" type="presParOf" srcId="{79E47901-D748-4914-9CB7-ED60BA455D7B}" destId="{6D1A3DE3-B874-4DE0-8F7B-E3CDEDD00AA7}" srcOrd="0" destOrd="0" presId="urn:microsoft.com/office/officeart/2005/8/layout/list1"/>
    <dgm:cxn modelId="{A604547C-E83A-408C-87B9-501F19DFFAC3}" type="presParOf" srcId="{79E47901-D748-4914-9CB7-ED60BA455D7B}" destId="{E39101E2-7DA4-4C35-991D-D33C0F63A6A1}" srcOrd="1" destOrd="0" presId="urn:microsoft.com/office/officeart/2005/8/layout/list1"/>
    <dgm:cxn modelId="{8CFF014F-4A83-4C8F-BA61-1CF4D28D08BB}" type="presParOf" srcId="{DA35F339-A9F3-4846-ADD0-15C34543062C}" destId="{7DD8BDC4-BBBD-44B6-A5F3-7F738407F23A}" srcOrd="1" destOrd="0" presId="urn:microsoft.com/office/officeart/2005/8/layout/list1"/>
    <dgm:cxn modelId="{4E840D8A-8DD8-45CA-8560-1BDE504F3744}" type="presParOf" srcId="{DA35F339-A9F3-4846-ADD0-15C34543062C}" destId="{FF651B0C-1268-438F-863A-700FDA98F1E2}" srcOrd="2" destOrd="0" presId="urn:microsoft.com/office/officeart/2005/8/layout/list1"/>
    <dgm:cxn modelId="{C879F06A-B6DB-4748-9BAE-43093D92C82D}" type="presParOf" srcId="{DA35F339-A9F3-4846-ADD0-15C34543062C}" destId="{A346FC7D-C3E7-408F-9867-5A2034661D60}" srcOrd="3" destOrd="0" presId="urn:microsoft.com/office/officeart/2005/8/layout/list1"/>
    <dgm:cxn modelId="{69383DB2-1913-4FA5-BCF7-2A35B7294806}" type="presParOf" srcId="{DA35F339-A9F3-4846-ADD0-15C34543062C}" destId="{74752828-63B2-4785-A90B-DB6971AD89CB}" srcOrd="4" destOrd="0" presId="urn:microsoft.com/office/officeart/2005/8/layout/list1"/>
    <dgm:cxn modelId="{552B7B1A-8416-422D-8A13-6AF1F705BC16}" type="presParOf" srcId="{74752828-63B2-4785-A90B-DB6971AD89CB}" destId="{D4883087-9E05-438A-BBC5-B9FB90A82B4C}" srcOrd="0" destOrd="0" presId="urn:microsoft.com/office/officeart/2005/8/layout/list1"/>
    <dgm:cxn modelId="{BF16C856-8857-42F5-B7CC-5381C7FB5647}" type="presParOf" srcId="{74752828-63B2-4785-A90B-DB6971AD89CB}" destId="{A1002FF7-2A01-408D-864D-2525F933189E}" srcOrd="1" destOrd="0" presId="urn:microsoft.com/office/officeart/2005/8/layout/list1"/>
    <dgm:cxn modelId="{222D6F6F-4D9F-49CB-9BDA-92F4B2ECCA12}" type="presParOf" srcId="{DA35F339-A9F3-4846-ADD0-15C34543062C}" destId="{6F3DD69C-6C82-4D11-8A8A-516AF70400BA}" srcOrd="5" destOrd="0" presId="urn:microsoft.com/office/officeart/2005/8/layout/list1"/>
    <dgm:cxn modelId="{1C25838D-0D66-4A38-914D-F4A34239E033}" type="presParOf" srcId="{DA35F339-A9F3-4846-ADD0-15C34543062C}" destId="{CCC1B919-D00C-40EF-A585-79D84EAD4305}" srcOrd="6" destOrd="0" presId="urn:microsoft.com/office/officeart/2005/8/layout/list1"/>
    <dgm:cxn modelId="{A7EB8ADD-CD4F-4E59-83DA-82E64FDE3FD7}" type="presParOf" srcId="{DA35F339-A9F3-4846-ADD0-15C34543062C}" destId="{A2FED973-0DFB-4FE6-B61D-0BDE43D36773}" srcOrd="7" destOrd="0" presId="urn:microsoft.com/office/officeart/2005/8/layout/list1"/>
    <dgm:cxn modelId="{9A501464-4639-496B-AEFD-4C8FB6DBB2FA}" type="presParOf" srcId="{DA35F339-A9F3-4846-ADD0-15C34543062C}" destId="{EF32C574-5B94-48BB-AF98-1D260148133C}" srcOrd="8" destOrd="0" presId="urn:microsoft.com/office/officeart/2005/8/layout/list1"/>
    <dgm:cxn modelId="{6EE7EE74-FA25-4A52-A56A-70BD2E77E92A}" type="presParOf" srcId="{EF32C574-5B94-48BB-AF98-1D260148133C}" destId="{58FA34C4-32F5-417B-BF04-869FD3E7F9B7}" srcOrd="0" destOrd="0" presId="urn:microsoft.com/office/officeart/2005/8/layout/list1"/>
    <dgm:cxn modelId="{301CA6AD-7FF6-4BEA-9706-B71E02AA8DFC}" type="presParOf" srcId="{EF32C574-5B94-48BB-AF98-1D260148133C}" destId="{8833A3E2-9DBA-4DC0-BF76-3CD4865ED481}" srcOrd="1" destOrd="0" presId="urn:microsoft.com/office/officeart/2005/8/layout/list1"/>
    <dgm:cxn modelId="{14A5A1D9-E217-47EE-A9CC-B5E1400E3F65}" type="presParOf" srcId="{DA35F339-A9F3-4846-ADD0-15C34543062C}" destId="{97682698-7BDF-46A3-81D5-CDF65F1A681C}" srcOrd="9" destOrd="0" presId="urn:microsoft.com/office/officeart/2005/8/layout/list1"/>
    <dgm:cxn modelId="{A07A068D-0A5A-4A5F-950F-76619B2FCF89}" type="presParOf" srcId="{DA35F339-A9F3-4846-ADD0-15C34543062C}" destId="{3743ED27-37E3-4458-AF40-88D6540581BC}" srcOrd="10" destOrd="0" presId="urn:microsoft.com/office/officeart/2005/8/layout/list1"/>
    <dgm:cxn modelId="{64BC8958-FCA0-48B8-83D5-F14FE65AC161}" type="presParOf" srcId="{DA35F339-A9F3-4846-ADD0-15C34543062C}" destId="{B462EFCC-CE98-4E1D-9819-622F68099667}" srcOrd="11" destOrd="0" presId="urn:microsoft.com/office/officeart/2005/8/layout/list1"/>
    <dgm:cxn modelId="{2A691233-90F2-4946-AB3C-C63C77D543FF}" type="presParOf" srcId="{DA35F339-A9F3-4846-ADD0-15C34543062C}" destId="{29DD66AE-D1DD-4DB6-A31D-81C04807372C}" srcOrd="12" destOrd="0" presId="urn:microsoft.com/office/officeart/2005/8/layout/list1"/>
    <dgm:cxn modelId="{3BA2B444-A386-4664-82DD-766C3A1F6AB9}" type="presParOf" srcId="{29DD66AE-D1DD-4DB6-A31D-81C04807372C}" destId="{4CEEFB30-B7E6-428F-B096-BD9E29767EDD}" srcOrd="0" destOrd="0" presId="urn:microsoft.com/office/officeart/2005/8/layout/list1"/>
    <dgm:cxn modelId="{A75782E9-E4C4-44B5-A5B6-C007D3D62004}" type="presParOf" srcId="{29DD66AE-D1DD-4DB6-A31D-81C04807372C}" destId="{29E954C0-33F8-4251-89A1-75B00709E767}" srcOrd="1" destOrd="0" presId="urn:microsoft.com/office/officeart/2005/8/layout/list1"/>
    <dgm:cxn modelId="{5B7E4074-A475-48CA-9895-FE4909702140}" type="presParOf" srcId="{DA35F339-A9F3-4846-ADD0-15C34543062C}" destId="{34A40D3D-57AE-4BDA-9AA2-F31B4FDF4190}" srcOrd="13" destOrd="0" presId="urn:microsoft.com/office/officeart/2005/8/layout/list1"/>
    <dgm:cxn modelId="{E33DDD1E-4303-419B-BDA7-9A03E37AC65F}" type="presParOf" srcId="{DA35F339-A9F3-4846-ADD0-15C34543062C}" destId="{FF3E3EA7-D868-4405-A9D4-102BFABA71F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155AA1-54D4-46B2-BC43-3A42D2B620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175FF2-790F-4CDC-B25A-CBEA2961EA5C}">
      <dgm:prSet phldrT="[Text]"/>
      <dgm:spPr/>
      <dgm:t>
        <a:bodyPr/>
        <a:lstStyle/>
        <a:p>
          <a:r>
            <a:rPr lang="en-US" dirty="0" smtClean="0"/>
            <a:t>10-11 weeks: Pharyngeal Swallow</a:t>
          </a:r>
          <a:endParaRPr lang="en-US" dirty="0"/>
        </a:p>
      </dgm:t>
    </dgm:pt>
    <dgm:pt modelId="{1A099B0A-A1DB-45B8-A1AF-3AD1DD2D8938}" type="parTrans" cxnId="{C3C3BA07-6847-419A-AE63-9960E7F985A4}">
      <dgm:prSet/>
      <dgm:spPr/>
      <dgm:t>
        <a:bodyPr/>
        <a:lstStyle/>
        <a:p>
          <a:endParaRPr lang="en-US"/>
        </a:p>
      </dgm:t>
    </dgm:pt>
    <dgm:pt modelId="{3703319F-3214-4BBE-BE5F-6F95C632EC3E}" type="sibTrans" cxnId="{C3C3BA07-6847-419A-AE63-9960E7F985A4}">
      <dgm:prSet/>
      <dgm:spPr/>
      <dgm:t>
        <a:bodyPr/>
        <a:lstStyle/>
        <a:p>
          <a:endParaRPr lang="en-US"/>
        </a:p>
      </dgm:t>
    </dgm:pt>
    <dgm:pt modelId="{B22FBB13-43A9-4082-990D-0FAF278836FA}">
      <dgm:prSet phldrT="[Text]"/>
      <dgm:spPr/>
      <dgm:t>
        <a:bodyPr/>
        <a:lstStyle/>
        <a:p>
          <a:r>
            <a:rPr lang="en-US" dirty="0" smtClean="0"/>
            <a:t>20-25 weeks: Functional Swallow</a:t>
          </a:r>
          <a:endParaRPr lang="en-US" dirty="0"/>
        </a:p>
      </dgm:t>
    </dgm:pt>
    <dgm:pt modelId="{7CA9196C-55F2-477D-9800-2A5A4E2F1896}" type="parTrans" cxnId="{6BC85ECD-2818-40E3-9B58-5909337E64DD}">
      <dgm:prSet/>
      <dgm:spPr/>
      <dgm:t>
        <a:bodyPr/>
        <a:lstStyle/>
        <a:p>
          <a:endParaRPr lang="en-US"/>
        </a:p>
      </dgm:t>
    </dgm:pt>
    <dgm:pt modelId="{04738CB5-6B31-43B6-A1FA-A6C429AEFB3B}" type="sibTrans" cxnId="{6BC85ECD-2818-40E3-9B58-5909337E64DD}">
      <dgm:prSet/>
      <dgm:spPr/>
      <dgm:t>
        <a:bodyPr/>
        <a:lstStyle/>
        <a:p>
          <a:endParaRPr lang="en-US"/>
        </a:p>
      </dgm:t>
    </dgm:pt>
    <dgm:pt modelId="{3EB25989-6390-4390-BBB3-CA9DCEC26E5A}">
      <dgm:prSet phldrT="[Text]"/>
      <dgm:spPr/>
      <dgm:t>
        <a:bodyPr/>
        <a:lstStyle/>
        <a:p>
          <a:r>
            <a:rPr lang="en-US" dirty="0" smtClean="0"/>
            <a:t>24 weeks: Respiratory System</a:t>
          </a:r>
          <a:endParaRPr lang="en-US" dirty="0"/>
        </a:p>
      </dgm:t>
    </dgm:pt>
    <dgm:pt modelId="{55E97EFF-FF46-4361-8384-1683F97A1FF9}" type="parTrans" cxnId="{7A0F2714-DDF6-410B-B5DB-DEE1D4A04DF2}">
      <dgm:prSet/>
      <dgm:spPr/>
      <dgm:t>
        <a:bodyPr/>
        <a:lstStyle/>
        <a:p>
          <a:endParaRPr lang="en-US"/>
        </a:p>
      </dgm:t>
    </dgm:pt>
    <dgm:pt modelId="{A7ED218A-16B3-4FD0-BB00-DC2E2384172F}" type="sibTrans" cxnId="{7A0F2714-DDF6-410B-B5DB-DEE1D4A04DF2}">
      <dgm:prSet/>
      <dgm:spPr/>
      <dgm:t>
        <a:bodyPr/>
        <a:lstStyle/>
        <a:p>
          <a:endParaRPr lang="en-US"/>
        </a:p>
      </dgm:t>
    </dgm:pt>
    <dgm:pt modelId="{B574FB6F-4441-49AF-83F7-AF5EBADA14F6}">
      <dgm:prSet phldrT="[Text]"/>
      <dgm:spPr/>
      <dgm:t>
        <a:bodyPr/>
        <a:lstStyle/>
        <a:p>
          <a:r>
            <a:rPr lang="en-US" dirty="0" smtClean="0"/>
            <a:t>34-42 weeks: Coordinated Suck/Swallow/Breathe</a:t>
          </a:r>
          <a:endParaRPr lang="en-US" dirty="0"/>
        </a:p>
      </dgm:t>
    </dgm:pt>
    <dgm:pt modelId="{3B9DE758-312D-4E41-8387-90BD3CBA7049}" type="parTrans" cxnId="{3EF6CD73-5B21-400B-B3B1-E8E17BDB55FF}">
      <dgm:prSet/>
      <dgm:spPr/>
      <dgm:t>
        <a:bodyPr/>
        <a:lstStyle/>
        <a:p>
          <a:endParaRPr lang="en-US"/>
        </a:p>
      </dgm:t>
    </dgm:pt>
    <dgm:pt modelId="{7BDF28DE-BA3A-48F0-8DDA-CCEC9BED34DE}" type="sibTrans" cxnId="{3EF6CD73-5B21-400B-B3B1-E8E17BDB55FF}">
      <dgm:prSet/>
      <dgm:spPr/>
      <dgm:t>
        <a:bodyPr/>
        <a:lstStyle/>
        <a:p>
          <a:endParaRPr lang="en-US"/>
        </a:p>
      </dgm:t>
    </dgm:pt>
    <dgm:pt modelId="{DA35F339-A9F3-4846-ADD0-15C34543062C}" type="pres">
      <dgm:prSet presAssocID="{A8155AA1-54D4-46B2-BC43-3A42D2B6202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E47901-D748-4914-9CB7-ED60BA455D7B}" type="pres">
      <dgm:prSet presAssocID="{63175FF2-790F-4CDC-B25A-CBEA2961EA5C}" presName="parentLin" presStyleCnt="0"/>
      <dgm:spPr/>
    </dgm:pt>
    <dgm:pt modelId="{6D1A3DE3-B874-4DE0-8F7B-E3CDEDD00AA7}" type="pres">
      <dgm:prSet presAssocID="{63175FF2-790F-4CDC-B25A-CBEA2961EA5C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E39101E2-7DA4-4C35-991D-D33C0F63A6A1}" type="pres">
      <dgm:prSet presAssocID="{63175FF2-790F-4CDC-B25A-CBEA2961EA5C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D8BDC4-BBBD-44B6-A5F3-7F738407F23A}" type="pres">
      <dgm:prSet presAssocID="{63175FF2-790F-4CDC-B25A-CBEA2961EA5C}" presName="negativeSpace" presStyleCnt="0"/>
      <dgm:spPr/>
    </dgm:pt>
    <dgm:pt modelId="{FF651B0C-1268-438F-863A-700FDA98F1E2}" type="pres">
      <dgm:prSet presAssocID="{63175FF2-790F-4CDC-B25A-CBEA2961EA5C}" presName="childText" presStyleLbl="conFgAcc1" presStyleIdx="0" presStyleCnt="4">
        <dgm:presLayoutVars>
          <dgm:bulletEnabled val="1"/>
        </dgm:presLayoutVars>
      </dgm:prSet>
      <dgm:spPr/>
    </dgm:pt>
    <dgm:pt modelId="{A346FC7D-C3E7-408F-9867-5A2034661D60}" type="pres">
      <dgm:prSet presAssocID="{3703319F-3214-4BBE-BE5F-6F95C632EC3E}" presName="spaceBetweenRectangles" presStyleCnt="0"/>
      <dgm:spPr/>
    </dgm:pt>
    <dgm:pt modelId="{74752828-63B2-4785-A90B-DB6971AD89CB}" type="pres">
      <dgm:prSet presAssocID="{B22FBB13-43A9-4082-990D-0FAF278836FA}" presName="parentLin" presStyleCnt="0"/>
      <dgm:spPr/>
    </dgm:pt>
    <dgm:pt modelId="{D4883087-9E05-438A-BBC5-B9FB90A82B4C}" type="pres">
      <dgm:prSet presAssocID="{B22FBB13-43A9-4082-990D-0FAF278836FA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A1002FF7-2A01-408D-864D-2525F933189E}" type="pres">
      <dgm:prSet presAssocID="{B22FBB13-43A9-4082-990D-0FAF278836FA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3DD69C-6C82-4D11-8A8A-516AF70400BA}" type="pres">
      <dgm:prSet presAssocID="{B22FBB13-43A9-4082-990D-0FAF278836FA}" presName="negativeSpace" presStyleCnt="0"/>
      <dgm:spPr/>
    </dgm:pt>
    <dgm:pt modelId="{CCC1B919-D00C-40EF-A585-79D84EAD4305}" type="pres">
      <dgm:prSet presAssocID="{B22FBB13-43A9-4082-990D-0FAF278836FA}" presName="childText" presStyleLbl="conFgAcc1" presStyleIdx="1" presStyleCnt="4">
        <dgm:presLayoutVars>
          <dgm:bulletEnabled val="1"/>
        </dgm:presLayoutVars>
      </dgm:prSet>
      <dgm:spPr/>
    </dgm:pt>
    <dgm:pt modelId="{A2FED973-0DFB-4FE6-B61D-0BDE43D36773}" type="pres">
      <dgm:prSet presAssocID="{04738CB5-6B31-43B6-A1FA-A6C429AEFB3B}" presName="spaceBetweenRectangles" presStyleCnt="0"/>
      <dgm:spPr/>
    </dgm:pt>
    <dgm:pt modelId="{EF32C574-5B94-48BB-AF98-1D260148133C}" type="pres">
      <dgm:prSet presAssocID="{3EB25989-6390-4390-BBB3-CA9DCEC26E5A}" presName="parentLin" presStyleCnt="0"/>
      <dgm:spPr/>
    </dgm:pt>
    <dgm:pt modelId="{58FA34C4-32F5-417B-BF04-869FD3E7F9B7}" type="pres">
      <dgm:prSet presAssocID="{3EB25989-6390-4390-BBB3-CA9DCEC26E5A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8833A3E2-9DBA-4DC0-BF76-3CD4865ED481}" type="pres">
      <dgm:prSet presAssocID="{3EB25989-6390-4390-BBB3-CA9DCEC26E5A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682698-7BDF-46A3-81D5-CDF65F1A681C}" type="pres">
      <dgm:prSet presAssocID="{3EB25989-6390-4390-BBB3-CA9DCEC26E5A}" presName="negativeSpace" presStyleCnt="0"/>
      <dgm:spPr/>
    </dgm:pt>
    <dgm:pt modelId="{3743ED27-37E3-4458-AF40-88D6540581BC}" type="pres">
      <dgm:prSet presAssocID="{3EB25989-6390-4390-BBB3-CA9DCEC26E5A}" presName="childText" presStyleLbl="conFgAcc1" presStyleIdx="2" presStyleCnt="4">
        <dgm:presLayoutVars>
          <dgm:bulletEnabled val="1"/>
        </dgm:presLayoutVars>
      </dgm:prSet>
      <dgm:spPr/>
    </dgm:pt>
    <dgm:pt modelId="{B462EFCC-CE98-4E1D-9819-622F68099667}" type="pres">
      <dgm:prSet presAssocID="{A7ED218A-16B3-4FD0-BB00-DC2E2384172F}" presName="spaceBetweenRectangles" presStyleCnt="0"/>
      <dgm:spPr/>
    </dgm:pt>
    <dgm:pt modelId="{29DD66AE-D1DD-4DB6-A31D-81C04807372C}" type="pres">
      <dgm:prSet presAssocID="{B574FB6F-4441-49AF-83F7-AF5EBADA14F6}" presName="parentLin" presStyleCnt="0"/>
      <dgm:spPr/>
    </dgm:pt>
    <dgm:pt modelId="{4CEEFB30-B7E6-428F-B096-BD9E29767EDD}" type="pres">
      <dgm:prSet presAssocID="{B574FB6F-4441-49AF-83F7-AF5EBADA14F6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29E954C0-33F8-4251-89A1-75B00709E767}" type="pres">
      <dgm:prSet presAssocID="{B574FB6F-4441-49AF-83F7-AF5EBADA14F6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40D3D-57AE-4BDA-9AA2-F31B4FDF4190}" type="pres">
      <dgm:prSet presAssocID="{B574FB6F-4441-49AF-83F7-AF5EBADA14F6}" presName="negativeSpace" presStyleCnt="0"/>
      <dgm:spPr/>
    </dgm:pt>
    <dgm:pt modelId="{FF3E3EA7-D868-4405-A9D4-102BFABA71FD}" type="pres">
      <dgm:prSet presAssocID="{B574FB6F-4441-49AF-83F7-AF5EBADA14F6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6BC85ECD-2818-40E3-9B58-5909337E64DD}" srcId="{A8155AA1-54D4-46B2-BC43-3A42D2B62022}" destId="{B22FBB13-43A9-4082-990D-0FAF278836FA}" srcOrd="1" destOrd="0" parTransId="{7CA9196C-55F2-477D-9800-2A5A4E2F1896}" sibTransId="{04738CB5-6B31-43B6-A1FA-A6C429AEFB3B}"/>
    <dgm:cxn modelId="{3E1D0204-EDFF-4DC6-B27D-1841DAADD4DD}" type="presOf" srcId="{B22FBB13-43A9-4082-990D-0FAF278836FA}" destId="{D4883087-9E05-438A-BBC5-B9FB90A82B4C}" srcOrd="0" destOrd="0" presId="urn:microsoft.com/office/officeart/2005/8/layout/list1"/>
    <dgm:cxn modelId="{7A0F2714-DDF6-410B-B5DB-DEE1D4A04DF2}" srcId="{A8155AA1-54D4-46B2-BC43-3A42D2B62022}" destId="{3EB25989-6390-4390-BBB3-CA9DCEC26E5A}" srcOrd="2" destOrd="0" parTransId="{55E97EFF-FF46-4361-8384-1683F97A1FF9}" sibTransId="{A7ED218A-16B3-4FD0-BB00-DC2E2384172F}"/>
    <dgm:cxn modelId="{2849F695-9857-4509-8020-F3BB72CFB332}" type="presOf" srcId="{B22FBB13-43A9-4082-990D-0FAF278836FA}" destId="{A1002FF7-2A01-408D-864D-2525F933189E}" srcOrd="1" destOrd="0" presId="urn:microsoft.com/office/officeart/2005/8/layout/list1"/>
    <dgm:cxn modelId="{C3C3BA07-6847-419A-AE63-9960E7F985A4}" srcId="{A8155AA1-54D4-46B2-BC43-3A42D2B62022}" destId="{63175FF2-790F-4CDC-B25A-CBEA2961EA5C}" srcOrd="0" destOrd="0" parTransId="{1A099B0A-A1DB-45B8-A1AF-3AD1DD2D8938}" sibTransId="{3703319F-3214-4BBE-BE5F-6F95C632EC3E}"/>
    <dgm:cxn modelId="{0F828BF1-861A-4C06-B5C9-BE1C530F1261}" type="presOf" srcId="{63175FF2-790F-4CDC-B25A-CBEA2961EA5C}" destId="{E39101E2-7DA4-4C35-991D-D33C0F63A6A1}" srcOrd="1" destOrd="0" presId="urn:microsoft.com/office/officeart/2005/8/layout/list1"/>
    <dgm:cxn modelId="{0C86BD57-5EA6-4B19-B1F9-876130F610FA}" type="presOf" srcId="{B574FB6F-4441-49AF-83F7-AF5EBADA14F6}" destId="{29E954C0-33F8-4251-89A1-75B00709E767}" srcOrd="1" destOrd="0" presId="urn:microsoft.com/office/officeart/2005/8/layout/list1"/>
    <dgm:cxn modelId="{60F304D3-0069-402C-95A0-4F957465381C}" type="presOf" srcId="{3EB25989-6390-4390-BBB3-CA9DCEC26E5A}" destId="{58FA34C4-32F5-417B-BF04-869FD3E7F9B7}" srcOrd="0" destOrd="0" presId="urn:microsoft.com/office/officeart/2005/8/layout/list1"/>
    <dgm:cxn modelId="{3EF6CD73-5B21-400B-B3B1-E8E17BDB55FF}" srcId="{A8155AA1-54D4-46B2-BC43-3A42D2B62022}" destId="{B574FB6F-4441-49AF-83F7-AF5EBADA14F6}" srcOrd="3" destOrd="0" parTransId="{3B9DE758-312D-4E41-8387-90BD3CBA7049}" sibTransId="{7BDF28DE-BA3A-48F0-8DDA-CCEC9BED34DE}"/>
    <dgm:cxn modelId="{F8C64645-FC09-4830-BA18-3CAFD4EA7D4E}" type="presOf" srcId="{3EB25989-6390-4390-BBB3-CA9DCEC26E5A}" destId="{8833A3E2-9DBA-4DC0-BF76-3CD4865ED481}" srcOrd="1" destOrd="0" presId="urn:microsoft.com/office/officeart/2005/8/layout/list1"/>
    <dgm:cxn modelId="{9C57ABEE-9A63-46D8-B4E6-9B8360E71998}" type="presOf" srcId="{63175FF2-790F-4CDC-B25A-CBEA2961EA5C}" destId="{6D1A3DE3-B874-4DE0-8F7B-E3CDEDD00AA7}" srcOrd="0" destOrd="0" presId="urn:microsoft.com/office/officeart/2005/8/layout/list1"/>
    <dgm:cxn modelId="{F9CA4ECF-4FE3-44AF-9CE1-C6199C4BBB26}" type="presOf" srcId="{A8155AA1-54D4-46B2-BC43-3A42D2B62022}" destId="{DA35F339-A9F3-4846-ADD0-15C34543062C}" srcOrd="0" destOrd="0" presId="urn:microsoft.com/office/officeart/2005/8/layout/list1"/>
    <dgm:cxn modelId="{52F0DA77-CE0D-4991-921B-5920A1819EE3}" type="presOf" srcId="{B574FB6F-4441-49AF-83F7-AF5EBADA14F6}" destId="{4CEEFB30-B7E6-428F-B096-BD9E29767EDD}" srcOrd="0" destOrd="0" presId="urn:microsoft.com/office/officeart/2005/8/layout/list1"/>
    <dgm:cxn modelId="{04F0A946-CF5F-40A5-8452-800C2F084584}" type="presParOf" srcId="{DA35F339-A9F3-4846-ADD0-15C34543062C}" destId="{79E47901-D748-4914-9CB7-ED60BA455D7B}" srcOrd="0" destOrd="0" presId="urn:microsoft.com/office/officeart/2005/8/layout/list1"/>
    <dgm:cxn modelId="{05730957-79E3-4639-9EA4-4DF9A78888AA}" type="presParOf" srcId="{79E47901-D748-4914-9CB7-ED60BA455D7B}" destId="{6D1A3DE3-B874-4DE0-8F7B-E3CDEDD00AA7}" srcOrd="0" destOrd="0" presId="urn:microsoft.com/office/officeart/2005/8/layout/list1"/>
    <dgm:cxn modelId="{6B5B7BDB-E05F-4197-BF62-94198253D5B3}" type="presParOf" srcId="{79E47901-D748-4914-9CB7-ED60BA455D7B}" destId="{E39101E2-7DA4-4C35-991D-D33C0F63A6A1}" srcOrd="1" destOrd="0" presId="urn:microsoft.com/office/officeart/2005/8/layout/list1"/>
    <dgm:cxn modelId="{B21813D9-0E90-478C-B141-CF4CA9D9CBD7}" type="presParOf" srcId="{DA35F339-A9F3-4846-ADD0-15C34543062C}" destId="{7DD8BDC4-BBBD-44B6-A5F3-7F738407F23A}" srcOrd="1" destOrd="0" presId="urn:microsoft.com/office/officeart/2005/8/layout/list1"/>
    <dgm:cxn modelId="{0CD920EC-1591-4497-8F0A-9A22847756CE}" type="presParOf" srcId="{DA35F339-A9F3-4846-ADD0-15C34543062C}" destId="{FF651B0C-1268-438F-863A-700FDA98F1E2}" srcOrd="2" destOrd="0" presId="urn:microsoft.com/office/officeart/2005/8/layout/list1"/>
    <dgm:cxn modelId="{6CAAA80C-CFA1-4F5A-B260-7C2A5DFBACCB}" type="presParOf" srcId="{DA35F339-A9F3-4846-ADD0-15C34543062C}" destId="{A346FC7D-C3E7-408F-9867-5A2034661D60}" srcOrd="3" destOrd="0" presId="urn:microsoft.com/office/officeart/2005/8/layout/list1"/>
    <dgm:cxn modelId="{7EB6805E-F043-4BFC-AE6E-D2F6DA6ED94D}" type="presParOf" srcId="{DA35F339-A9F3-4846-ADD0-15C34543062C}" destId="{74752828-63B2-4785-A90B-DB6971AD89CB}" srcOrd="4" destOrd="0" presId="urn:microsoft.com/office/officeart/2005/8/layout/list1"/>
    <dgm:cxn modelId="{D024335F-D55D-4C57-A20E-B43983997933}" type="presParOf" srcId="{74752828-63B2-4785-A90B-DB6971AD89CB}" destId="{D4883087-9E05-438A-BBC5-B9FB90A82B4C}" srcOrd="0" destOrd="0" presId="urn:microsoft.com/office/officeart/2005/8/layout/list1"/>
    <dgm:cxn modelId="{2413576B-D54F-434C-8617-E4B03192AE2D}" type="presParOf" srcId="{74752828-63B2-4785-A90B-DB6971AD89CB}" destId="{A1002FF7-2A01-408D-864D-2525F933189E}" srcOrd="1" destOrd="0" presId="urn:microsoft.com/office/officeart/2005/8/layout/list1"/>
    <dgm:cxn modelId="{48567EB8-9FCE-42BB-9258-7B716A40BF15}" type="presParOf" srcId="{DA35F339-A9F3-4846-ADD0-15C34543062C}" destId="{6F3DD69C-6C82-4D11-8A8A-516AF70400BA}" srcOrd="5" destOrd="0" presId="urn:microsoft.com/office/officeart/2005/8/layout/list1"/>
    <dgm:cxn modelId="{59D4812B-CC2D-40B2-A375-3B8AD03A4080}" type="presParOf" srcId="{DA35F339-A9F3-4846-ADD0-15C34543062C}" destId="{CCC1B919-D00C-40EF-A585-79D84EAD4305}" srcOrd="6" destOrd="0" presId="urn:microsoft.com/office/officeart/2005/8/layout/list1"/>
    <dgm:cxn modelId="{9DE7B2F0-C468-422B-B020-E948D541AF0C}" type="presParOf" srcId="{DA35F339-A9F3-4846-ADD0-15C34543062C}" destId="{A2FED973-0DFB-4FE6-B61D-0BDE43D36773}" srcOrd="7" destOrd="0" presId="urn:microsoft.com/office/officeart/2005/8/layout/list1"/>
    <dgm:cxn modelId="{2F73C548-D74B-4ACE-A479-79A4D9C2078B}" type="presParOf" srcId="{DA35F339-A9F3-4846-ADD0-15C34543062C}" destId="{EF32C574-5B94-48BB-AF98-1D260148133C}" srcOrd="8" destOrd="0" presId="urn:microsoft.com/office/officeart/2005/8/layout/list1"/>
    <dgm:cxn modelId="{063D4A8A-70E2-4C2D-AA01-53FC15F7CBDE}" type="presParOf" srcId="{EF32C574-5B94-48BB-AF98-1D260148133C}" destId="{58FA34C4-32F5-417B-BF04-869FD3E7F9B7}" srcOrd="0" destOrd="0" presId="urn:microsoft.com/office/officeart/2005/8/layout/list1"/>
    <dgm:cxn modelId="{1F3179C7-F5C0-4500-8BE9-FDE741F9C7B5}" type="presParOf" srcId="{EF32C574-5B94-48BB-AF98-1D260148133C}" destId="{8833A3E2-9DBA-4DC0-BF76-3CD4865ED481}" srcOrd="1" destOrd="0" presId="urn:microsoft.com/office/officeart/2005/8/layout/list1"/>
    <dgm:cxn modelId="{2AEBFA22-1375-40EA-A627-898D76272B0A}" type="presParOf" srcId="{DA35F339-A9F3-4846-ADD0-15C34543062C}" destId="{97682698-7BDF-46A3-81D5-CDF65F1A681C}" srcOrd="9" destOrd="0" presId="urn:microsoft.com/office/officeart/2005/8/layout/list1"/>
    <dgm:cxn modelId="{31AFC210-5D1A-48B3-8F93-E15EFAA13E7D}" type="presParOf" srcId="{DA35F339-A9F3-4846-ADD0-15C34543062C}" destId="{3743ED27-37E3-4458-AF40-88D6540581BC}" srcOrd="10" destOrd="0" presId="urn:microsoft.com/office/officeart/2005/8/layout/list1"/>
    <dgm:cxn modelId="{227BFC2D-B2F2-4539-A71B-632B214BB28C}" type="presParOf" srcId="{DA35F339-A9F3-4846-ADD0-15C34543062C}" destId="{B462EFCC-CE98-4E1D-9819-622F68099667}" srcOrd="11" destOrd="0" presId="urn:microsoft.com/office/officeart/2005/8/layout/list1"/>
    <dgm:cxn modelId="{B144F220-5FDC-4B73-A9C6-723CD25F5A56}" type="presParOf" srcId="{DA35F339-A9F3-4846-ADD0-15C34543062C}" destId="{29DD66AE-D1DD-4DB6-A31D-81C04807372C}" srcOrd="12" destOrd="0" presId="urn:microsoft.com/office/officeart/2005/8/layout/list1"/>
    <dgm:cxn modelId="{A7AADEAE-2171-410B-ADDD-BEC81DAA3F92}" type="presParOf" srcId="{29DD66AE-D1DD-4DB6-A31D-81C04807372C}" destId="{4CEEFB30-B7E6-428F-B096-BD9E29767EDD}" srcOrd="0" destOrd="0" presId="urn:microsoft.com/office/officeart/2005/8/layout/list1"/>
    <dgm:cxn modelId="{CD2600DB-7C0A-4373-9CA1-F060D0183355}" type="presParOf" srcId="{29DD66AE-D1DD-4DB6-A31D-81C04807372C}" destId="{29E954C0-33F8-4251-89A1-75B00709E767}" srcOrd="1" destOrd="0" presId="urn:microsoft.com/office/officeart/2005/8/layout/list1"/>
    <dgm:cxn modelId="{9A293306-0172-4647-832D-8AE3E0712FC1}" type="presParOf" srcId="{DA35F339-A9F3-4846-ADD0-15C34543062C}" destId="{34A40D3D-57AE-4BDA-9AA2-F31B4FDF4190}" srcOrd="13" destOrd="0" presId="urn:microsoft.com/office/officeart/2005/8/layout/list1"/>
    <dgm:cxn modelId="{7A15D8CD-F26C-4968-9DEE-B393ACC886C7}" type="presParOf" srcId="{DA35F339-A9F3-4846-ADD0-15C34543062C}" destId="{FF3E3EA7-D868-4405-A9D4-102BFABA71F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155AA1-54D4-46B2-BC43-3A42D2B620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175FF2-790F-4CDC-B25A-CBEA2961EA5C}">
      <dgm:prSet phldrT="[Text]" custT="1"/>
      <dgm:spPr/>
      <dgm:t>
        <a:bodyPr/>
        <a:lstStyle/>
        <a:p>
          <a:r>
            <a:rPr lang="en-US" sz="1600" dirty="0" smtClean="0"/>
            <a:t>4-5 months: Rolling &amp; Supported Sitting</a:t>
          </a:r>
          <a:endParaRPr lang="en-US" sz="1600" dirty="0"/>
        </a:p>
      </dgm:t>
    </dgm:pt>
    <dgm:pt modelId="{1A099B0A-A1DB-45B8-A1AF-3AD1DD2D8938}" type="parTrans" cxnId="{C3C3BA07-6847-419A-AE63-9960E7F985A4}">
      <dgm:prSet/>
      <dgm:spPr/>
      <dgm:t>
        <a:bodyPr/>
        <a:lstStyle/>
        <a:p>
          <a:endParaRPr lang="en-US"/>
        </a:p>
      </dgm:t>
    </dgm:pt>
    <dgm:pt modelId="{3703319F-3214-4BBE-BE5F-6F95C632EC3E}" type="sibTrans" cxnId="{C3C3BA07-6847-419A-AE63-9960E7F985A4}">
      <dgm:prSet/>
      <dgm:spPr/>
      <dgm:t>
        <a:bodyPr/>
        <a:lstStyle/>
        <a:p>
          <a:endParaRPr lang="en-US"/>
        </a:p>
      </dgm:t>
    </dgm:pt>
    <dgm:pt modelId="{B22FBB13-43A9-4082-990D-0FAF278836FA}">
      <dgm:prSet phldrT="[Text]" custT="1"/>
      <dgm:spPr/>
      <dgm:t>
        <a:bodyPr/>
        <a:lstStyle/>
        <a:p>
          <a:r>
            <a:rPr lang="en-US" sz="1600" dirty="0" smtClean="0"/>
            <a:t>6-7 </a:t>
          </a:r>
          <a:r>
            <a:rPr lang="en-US" sz="1600" dirty="0" smtClean="0"/>
            <a:t>months: </a:t>
          </a:r>
          <a:r>
            <a:rPr lang="en-US" sz="1600" dirty="0" smtClean="0"/>
            <a:t>Independent Sitting; Munching</a:t>
          </a:r>
          <a:endParaRPr lang="en-US" sz="1600" dirty="0"/>
        </a:p>
      </dgm:t>
    </dgm:pt>
    <dgm:pt modelId="{7CA9196C-55F2-477D-9800-2A5A4E2F1896}" type="parTrans" cxnId="{6BC85ECD-2818-40E3-9B58-5909337E64DD}">
      <dgm:prSet/>
      <dgm:spPr/>
      <dgm:t>
        <a:bodyPr/>
        <a:lstStyle/>
        <a:p>
          <a:endParaRPr lang="en-US"/>
        </a:p>
      </dgm:t>
    </dgm:pt>
    <dgm:pt modelId="{04738CB5-6B31-43B6-A1FA-A6C429AEFB3B}" type="sibTrans" cxnId="{6BC85ECD-2818-40E3-9B58-5909337E64DD}">
      <dgm:prSet/>
      <dgm:spPr/>
      <dgm:t>
        <a:bodyPr/>
        <a:lstStyle/>
        <a:p>
          <a:endParaRPr lang="en-US"/>
        </a:p>
      </dgm:t>
    </dgm:pt>
    <dgm:pt modelId="{3EB25989-6390-4390-BBB3-CA9DCEC26E5A}">
      <dgm:prSet phldrT="[Text]" custT="1"/>
      <dgm:spPr/>
      <dgm:t>
        <a:bodyPr/>
        <a:lstStyle/>
        <a:p>
          <a:r>
            <a:rPr lang="en-US" sz="1600" dirty="0" smtClean="0"/>
            <a:t>7-9 </a:t>
          </a:r>
          <a:r>
            <a:rPr lang="en-US" sz="1600" dirty="0" smtClean="0"/>
            <a:t>months: </a:t>
          </a:r>
          <a:r>
            <a:rPr lang="en-US" sz="1600" dirty="0" smtClean="0"/>
            <a:t>Crawling; Tongue Lateralization</a:t>
          </a:r>
          <a:endParaRPr lang="en-US" sz="1600" dirty="0"/>
        </a:p>
      </dgm:t>
    </dgm:pt>
    <dgm:pt modelId="{55E97EFF-FF46-4361-8384-1683F97A1FF9}" type="parTrans" cxnId="{7A0F2714-DDF6-410B-B5DB-DEE1D4A04DF2}">
      <dgm:prSet/>
      <dgm:spPr/>
      <dgm:t>
        <a:bodyPr/>
        <a:lstStyle/>
        <a:p>
          <a:endParaRPr lang="en-US"/>
        </a:p>
      </dgm:t>
    </dgm:pt>
    <dgm:pt modelId="{A7ED218A-16B3-4FD0-BB00-DC2E2384172F}" type="sibTrans" cxnId="{7A0F2714-DDF6-410B-B5DB-DEE1D4A04DF2}">
      <dgm:prSet/>
      <dgm:spPr/>
      <dgm:t>
        <a:bodyPr/>
        <a:lstStyle/>
        <a:p>
          <a:endParaRPr lang="en-US"/>
        </a:p>
      </dgm:t>
    </dgm:pt>
    <dgm:pt modelId="{B574FB6F-4441-49AF-83F7-AF5EBADA14F6}">
      <dgm:prSet phldrT="[Text]" custT="1"/>
      <dgm:spPr/>
      <dgm:t>
        <a:bodyPr/>
        <a:lstStyle/>
        <a:p>
          <a:r>
            <a:rPr lang="en-US" sz="1600" dirty="0" smtClean="0"/>
            <a:t>12-14 months: Pincer Grasp; Emerging Rotary Chew</a:t>
          </a:r>
          <a:endParaRPr lang="en-US" sz="1600" dirty="0"/>
        </a:p>
      </dgm:t>
    </dgm:pt>
    <dgm:pt modelId="{3B9DE758-312D-4E41-8387-90BD3CBA7049}" type="parTrans" cxnId="{3EF6CD73-5B21-400B-B3B1-E8E17BDB55FF}">
      <dgm:prSet/>
      <dgm:spPr/>
      <dgm:t>
        <a:bodyPr/>
        <a:lstStyle/>
        <a:p>
          <a:endParaRPr lang="en-US"/>
        </a:p>
      </dgm:t>
    </dgm:pt>
    <dgm:pt modelId="{7BDF28DE-BA3A-48F0-8DDA-CCEC9BED34DE}" type="sibTrans" cxnId="{3EF6CD73-5B21-400B-B3B1-E8E17BDB55FF}">
      <dgm:prSet/>
      <dgm:spPr/>
      <dgm:t>
        <a:bodyPr/>
        <a:lstStyle/>
        <a:p>
          <a:endParaRPr lang="en-US"/>
        </a:p>
      </dgm:t>
    </dgm:pt>
    <dgm:pt modelId="{DA35F339-A9F3-4846-ADD0-15C34543062C}" type="pres">
      <dgm:prSet presAssocID="{A8155AA1-54D4-46B2-BC43-3A42D2B6202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E47901-D748-4914-9CB7-ED60BA455D7B}" type="pres">
      <dgm:prSet presAssocID="{63175FF2-790F-4CDC-B25A-CBEA2961EA5C}" presName="parentLin" presStyleCnt="0"/>
      <dgm:spPr/>
    </dgm:pt>
    <dgm:pt modelId="{6D1A3DE3-B874-4DE0-8F7B-E3CDEDD00AA7}" type="pres">
      <dgm:prSet presAssocID="{63175FF2-790F-4CDC-B25A-CBEA2961EA5C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E39101E2-7DA4-4C35-991D-D33C0F63A6A1}" type="pres">
      <dgm:prSet presAssocID="{63175FF2-790F-4CDC-B25A-CBEA2961EA5C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D8BDC4-BBBD-44B6-A5F3-7F738407F23A}" type="pres">
      <dgm:prSet presAssocID="{63175FF2-790F-4CDC-B25A-CBEA2961EA5C}" presName="negativeSpace" presStyleCnt="0"/>
      <dgm:spPr/>
    </dgm:pt>
    <dgm:pt modelId="{FF651B0C-1268-438F-863A-700FDA98F1E2}" type="pres">
      <dgm:prSet presAssocID="{63175FF2-790F-4CDC-B25A-CBEA2961EA5C}" presName="childText" presStyleLbl="conFgAcc1" presStyleIdx="0" presStyleCnt="4">
        <dgm:presLayoutVars>
          <dgm:bulletEnabled val="1"/>
        </dgm:presLayoutVars>
      </dgm:prSet>
      <dgm:spPr/>
    </dgm:pt>
    <dgm:pt modelId="{A346FC7D-C3E7-408F-9867-5A2034661D60}" type="pres">
      <dgm:prSet presAssocID="{3703319F-3214-4BBE-BE5F-6F95C632EC3E}" presName="spaceBetweenRectangles" presStyleCnt="0"/>
      <dgm:spPr/>
    </dgm:pt>
    <dgm:pt modelId="{74752828-63B2-4785-A90B-DB6971AD89CB}" type="pres">
      <dgm:prSet presAssocID="{B22FBB13-43A9-4082-990D-0FAF278836FA}" presName="parentLin" presStyleCnt="0"/>
      <dgm:spPr/>
    </dgm:pt>
    <dgm:pt modelId="{D4883087-9E05-438A-BBC5-B9FB90A82B4C}" type="pres">
      <dgm:prSet presAssocID="{B22FBB13-43A9-4082-990D-0FAF278836FA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A1002FF7-2A01-408D-864D-2525F933189E}" type="pres">
      <dgm:prSet presAssocID="{B22FBB13-43A9-4082-990D-0FAF278836FA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3DD69C-6C82-4D11-8A8A-516AF70400BA}" type="pres">
      <dgm:prSet presAssocID="{B22FBB13-43A9-4082-990D-0FAF278836FA}" presName="negativeSpace" presStyleCnt="0"/>
      <dgm:spPr/>
    </dgm:pt>
    <dgm:pt modelId="{CCC1B919-D00C-40EF-A585-79D84EAD4305}" type="pres">
      <dgm:prSet presAssocID="{B22FBB13-43A9-4082-990D-0FAF278836FA}" presName="childText" presStyleLbl="conFgAcc1" presStyleIdx="1" presStyleCnt="4">
        <dgm:presLayoutVars>
          <dgm:bulletEnabled val="1"/>
        </dgm:presLayoutVars>
      </dgm:prSet>
      <dgm:spPr/>
    </dgm:pt>
    <dgm:pt modelId="{A2FED973-0DFB-4FE6-B61D-0BDE43D36773}" type="pres">
      <dgm:prSet presAssocID="{04738CB5-6B31-43B6-A1FA-A6C429AEFB3B}" presName="spaceBetweenRectangles" presStyleCnt="0"/>
      <dgm:spPr/>
    </dgm:pt>
    <dgm:pt modelId="{EF32C574-5B94-48BB-AF98-1D260148133C}" type="pres">
      <dgm:prSet presAssocID="{3EB25989-6390-4390-BBB3-CA9DCEC26E5A}" presName="parentLin" presStyleCnt="0"/>
      <dgm:spPr/>
    </dgm:pt>
    <dgm:pt modelId="{58FA34C4-32F5-417B-BF04-869FD3E7F9B7}" type="pres">
      <dgm:prSet presAssocID="{3EB25989-6390-4390-BBB3-CA9DCEC26E5A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8833A3E2-9DBA-4DC0-BF76-3CD4865ED481}" type="pres">
      <dgm:prSet presAssocID="{3EB25989-6390-4390-BBB3-CA9DCEC26E5A}" presName="parentText" presStyleLbl="node1" presStyleIdx="2" presStyleCnt="4" custScaleX="142857" custLinFactNeighborX="70111" custLinFactNeighborY="-291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682698-7BDF-46A3-81D5-CDF65F1A681C}" type="pres">
      <dgm:prSet presAssocID="{3EB25989-6390-4390-BBB3-CA9DCEC26E5A}" presName="negativeSpace" presStyleCnt="0"/>
      <dgm:spPr/>
    </dgm:pt>
    <dgm:pt modelId="{3743ED27-37E3-4458-AF40-88D6540581BC}" type="pres">
      <dgm:prSet presAssocID="{3EB25989-6390-4390-BBB3-CA9DCEC26E5A}" presName="childText" presStyleLbl="conFgAcc1" presStyleIdx="2" presStyleCnt="4">
        <dgm:presLayoutVars>
          <dgm:bulletEnabled val="1"/>
        </dgm:presLayoutVars>
      </dgm:prSet>
      <dgm:spPr/>
    </dgm:pt>
    <dgm:pt modelId="{B462EFCC-CE98-4E1D-9819-622F68099667}" type="pres">
      <dgm:prSet presAssocID="{A7ED218A-16B3-4FD0-BB00-DC2E2384172F}" presName="spaceBetweenRectangles" presStyleCnt="0"/>
      <dgm:spPr/>
    </dgm:pt>
    <dgm:pt modelId="{29DD66AE-D1DD-4DB6-A31D-81C04807372C}" type="pres">
      <dgm:prSet presAssocID="{B574FB6F-4441-49AF-83F7-AF5EBADA14F6}" presName="parentLin" presStyleCnt="0"/>
      <dgm:spPr/>
    </dgm:pt>
    <dgm:pt modelId="{4CEEFB30-B7E6-428F-B096-BD9E29767EDD}" type="pres">
      <dgm:prSet presAssocID="{B574FB6F-4441-49AF-83F7-AF5EBADA14F6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29E954C0-33F8-4251-89A1-75B00709E767}" type="pres">
      <dgm:prSet presAssocID="{B574FB6F-4441-49AF-83F7-AF5EBADA14F6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40D3D-57AE-4BDA-9AA2-F31B4FDF4190}" type="pres">
      <dgm:prSet presAssocID="{B574FB6F-4441-49AF-83F7-AF5EBADA14F6}" presName="negativeSpace" presStyleCnt="0"/>
      <dgm:spPr/>
    </dgm:pt>
    <dgm:pt modelId="{FF3E3EA7-D868-4405-A9D4-102BFABA71FD}" type="pres">
      <dgm:prSet presAssocID="{B574FB6F-4441-49AF-83F7-AF5EBADA14F6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6BC85ECD-2818-40E3-9B58-5909337E64DD}" srcId="{A8155AA1-54D4-46B2-BC43-3A42D2B62022}" destId="{B22FBB13-43A9-4082-990D-0FAF278836FA}" srcOrd="1" destOrd="0" parTransId="{7CA9196C-55F2-477D-9800-2A5A4E2F1896}" sibTransId="{04738CB5-6B31-43B6-A1FA-A6C429AEFB3B}"/>
    <dgm:cxn modelId="{C3061F61-DE1D-4F75-BD7C-8431C15C5219}" type="presOf" srcId="{B574FB6F-4441-49AF-83F7-AF5EBADA14F6}" destId="{4CEEFB30-B7E6-428F-B096-BD9E29767EDD}" srcOrd="0" destOrd="0" presId="urn:microsoft.com/office/officeart/2005/8/layout/list1"/>
    <dgm:cxn modelId="{A95E7463-F40A-443B-B8A1-2621A50A26C4}" type="presOf" srcId="{B22FBB13-43A9-4082-990D-0FAF278836FA}" destId="{D4883087-9E05-438A-BBC5-B9FB90A82B4C}" srcOrd="0" destOrd="0" presId="urn:microsoft.com/office/officeart/2005/8/layout/list1"/>
    <dgm:cxn modelId="{29CE2EFA-55F9-49B7-B71B-E080593619A2}" type="presOf" srcId="{63175FF2-790F-4CDC-B25A-CBEA2961EA5C}" destId="{6D1A3DE3-B874-4DE0-8F7B-E3CDEDD00AA7}" srcOrd="0" destOrd="0" presId="urn:microsoft.com/office/officeart/2005/8/layout/list1"/>
    <dgm:cxn modelId="{6C5F5F01-A4E7-48F8-902D-FEA3B06F4F8A}" type="presOf" srcId="{3EB25989-6390-4390-BBB3-CA9DCEC26E5A}" destId="{8833A3E2-9DBA-4DC0-BF76-3CD4865ED481}" srcOrd="1" destOrd="0" presId="urn:microsoft.com/office/officeart/2005/8/layout/list1"/>
    <dgm:cxn modelId="{7A0F2714-DDF6-410B-B5DB-DEE1D4A04DF2}" srcId="{A8155AA1-54D4-46B2-BC43-3A42D2B62022}" destId="{3EB25989-6390-4390-BBB3-CA9DCEC26E5A}" srcOrd="2" destOrd="0" parTransId="{55E97EFF-FF46-4361-8384-1683F97A1FF9}" sibTransId="{A7ED218A-16B3-4FD0-BB00-DC2E2384172F}"/>
    <dgm:cxn modelId="{C3C3BA07-6847-419A-AE63-9960E7F985A4}" srcId="{A8155AA1-54D4-46B2-BC43-3A42D2B62022}" destId="{63175FF2-790F-4CDC-B25A-CBEA2961EA5C}" srcOrd="0" destOrd="0" parTransId="{1A099B0A-A1DB-45B8-A1AF-3AD1DD2D8938}" sibTransId="{3703319F-3214-4BBE-BE5F-6F95C632EC3E}"/>
    <dgm:cxn modelId="{3BA7A192-49AC-4397-8B6A-261A825B86F7}" type="presOf" srcId="{63175FF2-790F-4CDC-B25A-CBEA2961EA5C}" destId="{E39101E2-7DA4-4C35-991D-D33C0F63A6A1}" srcOrd="1" destOrd="0" presId="urn:microsoft.com/office/officeart/2005/8/layout/list1"/>
    <dgm:cxn modelId="{9B588A43-49DE-41AA-81C1-B0192D0C3467}" type="presOf" srcId="{A8155AA1-54D4-46B2-BC43-3A42D2B62022}" destId="{DA35F339-A9F3-4846-ADD0-15C34543062C}" srcOrd="0" destOrd="0" presId="urn:microsoft.com/office/officeart/2005/8/layout/list1"/>
    <dgm:cxn modelId="{3EF6CD73-5B21-400B-B3B1-E8E17BDB55FF}" srcId="{A8155AA1-54D4-46B2-BC43-3A42D2B62022}" destId="{B574FB6F-4441-49AF-83F7-AF5EBADA14F6}" srcOrd="3" destOrd="0" parTransId="{3B9DE758-312D-4E41-8387-90BD3CBA7049}" sibTransId="{7BDF28DE-BA3A-48F0-8DDA-CCEC9BED34DE}"/>
    <dgm:cxn modelId="{ADC101CE-2569-45F2-9A2D-3219A26FCDC5}" type="presOf" srcId="{B574FB6F-4441-49AF-83F7-AF5EBADA14F6}" destId="{29E954C0-33F8-4251-89A1-75B00709E767}" srcOrd="1" destOrd="0" presId="urn:microsoft.com/office/officeart/2005/8/layout/list1"/>
    <dgm:cxn modelId="{D8C42306-9F2B-48E7-BF34-D519FB5313B1}" type="presOf" srcId="{3EB25989-6390-4390-BBB3-CA9DCEC26E5A}" destId="{58FA34C4-32F5-417B-BF04-869FD3E7F9B7}" srcOrd="0" destOrd="0" presId="urn:microsoft.com/office/officeart/2005/8/layout/list1"/>
    <dgm:cxn modelId="{0425BD02-51E6-43B7-AF4D-6A328FEA870E}" type="presOf" srcId="{B22FBB13-43A9-4082-990D-0FAF278836FA}" destId="{A1002FF7-2A01-408D-864D-2525F933189E}" srcOrd="1" destOrd="0" presId="urn:microsoft.com/office/officeart/2005/8/layout/list1"/>
    <dgm:cxn modelId="{F8AC4943-09A0-4083-84B9-2821455ED940}" type="presParOf" srcId="{DA35F339-A9F3-4846-ADD0-15C34543062C}" destId="{79E47901-D748-4914-9CB7-ED60BA455D7B}" srcOrd="0" destOrd="0" presId="urn:microsoft.com/office/officeart/2005/8/layout/list1"/>
    <dgm:cxn modelId="{668A31EF-EA26-4BF7-8EC0-1C84A0E95B4E}" type="presParOf" srcId="{79E47901-D748-4914-9CB7-ED60BA455D7B}" destId="{6D1A3DE3-B874-4DE0-8F7B-E3CDEDD00AA7}" srcOrd="0" destOrd="0" presId="urn:microsoft.com/office/officeart/2005/8/layout/list1"/>
    <dgm:cxn modelId="{5BA9832F-301B-4005-89E2-FE9C704D47D5}" type="presParOf" srcId="{79E47901-D748-4914-9CB7-ED60BA455D7B}" destId="{E39101E2-7DA4-4C35-991D-D33C0F63A6A1}" srcOrd="1" destOrd="0" presId="urn:microsoft.com/office/officeart/2005/8/layout/list1"/>
    <dgm:cxn modelId="{E9F35C4D-2B62-49EA-AF8A-76853DAC8536}" type="presParOf" srcId="{DA35F339-A9F3-4846-ADD0-15C34543062C}" destId="{7DD8BDC4-BBBD-44B6-A5F3-7F738407F23A}" srcOrd="1" destOrd="0" presId="urn:microsoft.com/office/officeart/2005/8/layout/list1"/>
    <dgm:cxn modelId="{3026961A-0853-4F26-858D-A9004062C559}" type="presParOf" srcId="{DA35F339-A9F3-4846-ADD0-15C34543062C}" destId="{FF651B0C-1268-438F-863A-700FDA98F1E2}" srcOrd="2" destOrd="0" presId="urn:microsoft.com/office/officeart/2005/8/layout/list1"/>
    <dgm:cxn modelId="{75E7BD2D-A128-42D6-B4E5-DD8546C7F023}" type="presParOf" srcId="{DA35F339-A9F3-4846-ADD0-15C34543062C}" destId="{A346FC7D-C3E7-408F-9867-5A2034661D60}" srcOrd="3" destOrd="0" presId="urn:microsoft.com/office/officeart/2005/8/layout/list1"/>
    <dgm:cxn modelId="{85AB8CB1-064E-4181-BF3A-AAAAE2A40743}" type="presParOf" srcId="{DA35F339-A9F3-4846-ADD0-15C34543062C}" destId="{74752828-63B2-4785-A90B-DB6971AD89CB}" srcOrd="4" destOrd="0" presId="urn:microsoft.com/office/officeart/2005/8/layout/list1"/>
    <dgm:cxn modelId="{3461F457-C203-4DF7-B978-83CDC256353B}" type="presParOf" srcId="{74752828-63B2-4785-A90B-DB6971AD89CB}" destId="{D4883087-9E05-438A-BBC5-B9FB90A82B4C}" srcOrd="0" destOrd="0" presId="urn:microsoft.com/office/officeart/2005/8/layout/list1"/>
    <dgm:cxn modelId="{35F8B267-4F35-42E9-B2BE-8BB6B1D63722}" type="presParOf" srcId="{74752828-63B2-4785-A90B-DB6971AD89CB}" destId="{A1002FF7-2A01-408D-864D-2525F933189E}" srcOrd="1" destOrd="0" presId="urn:microsoft.com/office/officeart/2005/8/layout/list1"/>
    <dgm:cxn modelId="{1F06FED3-E9C1-40F2-8329-2B520959C428}" type="presParOf" srcId="{DA35F339-A9F3-4846-ADD0-15C34543062C}" destId="{6F3DD69C-6C82-4D11-8A8A-516AF70400BA}" srcOrd="5" destOrd="0" presId="urn:microsoft.com/office/officeart/2005/8/layout/list1"/>
    <dgm:cxn modelId="{E9D5F8F6-893C-485B-A7FD-491C6E636842}" type="presParOf" srcId="{DA35F339-A9F3-4846-ADD0-15C34543062C}" destId="{CCC1B919-D00C-40EF-A585-79D84EAD4305}" srcOrd="6" destOrd="0" presId="urn:microsoft.com/office/officeart/2005/8/layout/list1"/>
    <dgm:cxn modelId="{544A4E23-E07A-4AF0-BCAD-676BB4BD0D76}" type="presParOf" srcId="{DA35F339-A9F3-4846-ADD0-15C34543062C}" destId="{A2FED973-0DFB-4FE6-B61D-0BDE43D36773}" srcOrd="7" destOrd="0" presId="urn:microsoft.com/office/officeart/2005/8/layout/list1"/>
    <dgm:cxn modelId="{B9DC4A31-9868-4B03-8C0E-24A1F652E8B8}" type="presParOf" srcId="{DA35F339-A9F3-4846-ADD0-15C34543062C}" destId="{EF32C574-5B94-48BB-AF98-1D260148133C}" srcOrd="8" destOrd="0" presId="urn:microsoft.com/office/officeart/2005/8/layout/list1"/>
    <dgm:cxn modelId="{06057D45-5120-405A-98DD-C3FF51679941}" type="presParOf" srcId="{EF32C574-5B94-48BB-AF98-1D260148133C}" destId="{58FA34C4-32F5-417B-BF04-869FD3E7F9B7}" srcOrd="0" destOrd="0" presId="urn:microsoft.com/office/officeart/2005/8/layout/list1"/>
    <dgm:cxn modelId="{4B472925-4F99-45DC-9FDC-94100547E8F2}" type="presParOf" srcId="{EF32C574-5B94-48BB-AF98-1D260148133C}" destId="{8833A3E2-9DBA-4DC0-BF76-3CD4865ED481}" srcOrd="1" destOrd="0" presId="urn:microsoft.com/office/officeart/2005/8/layout/list1"/>
    <dgm:cxn modelId="{E01851F7-89A3-46DA-B0D9-3C7F36EF8B65}" type="presParOf" srcId="{DA35F339-A9F3-4846-ADD0-15C34543062C}" destId="{97682698-7BDF-46A3-81D5-CDF65F1A681C}" srcOrd="9" destOrd="0" presId="urn:microsoft.com/office/officeart/2005/8/layout/list1"/>
    <dgm:cxn modelId="{FEB20E0F-B9EC-4BA3-891D-161B9A690892}" type="presParOf" srcId="{DA35F339-A9F3-4846-ADD0-15C34543062C}" destId="{3743ED27-37E3-4458-AF40-88D6540581BC}" srcOrd="10" destOrd="0" presId="urn:microsoft.com/office/officeart/2005/8/layout/list1"/>
    <dgm:cxn modelId="{1A6DDBC8-FA55-4D20-A8C0-9C87162FA248}" type="presParOf" srcId="{DA35F339-A9F3-4846-ADD0-15C34543062C}" destId="{B462EFCC-CE98-4E1D-9819-622F68099667}" srcOrd="11" destOrd="0" presId="urn:microsoft.com/office/officeart/2005/8/layout/list1"/>
    <dgm:cxn modelId="{FF1E2159-060E-47CF-A1C3-95AE6B0CED3F}" type="presParOf" srcId="{DA35F339-A9F3-4846-ADD0-15C34543062C}" destId="{29DD66AE-D1DD-4DB6-A31D-81C04807372C}" srcOrd="12" destOrd="0" presId="urn:microsoft.com/office/officeart/2005/8/layout/list1"/>
    <dgm:cxn modelId="{69A52651-AD65-4CE9-967E-C22BB5D873D1}" type="presParOf" srcId="{29DD66AE-D1DD-4DB6-A31D-81C04807372C}" destId="{4CEEFB30-B7E6-428F-B096-BD9E29767EDD}" srcOrd="0" destOrd="0" presId="urn:microsoft.com/office/officeart/2005/8/layout/list1"/>
    <dgm:cxn modelId="{7ADF642E-62C8-4E96-B7E2-7141B6BFEB7B}" type="presParOf" srcId="{29DD66AE-D1DD-4DB6-A31D-81C04807372C}" destId="{29E954C0-33F8-4251-89A1-75B00709E767}" srcOrd="1" destOrd="0" presId="urn:microsoft.com/office/officeart/2005/8/layout/list1"/>
    <dgm:cxn modelId="{8606980C-7581-4414-8E27-2F2ADFC6D02F}" type="presParOf" srcId="{DA35F339-A9F3-4846-ADD0-15C34543062C}" destId="{34A40D3D-57AE-4BDA-9AA2-F31B4FDF4190}" srcOrd="13" destOrd="0" presId="urn:microsoft.com/office/officeart/2005/8/layout/list1"/>
    <dgm:cxn modelId="{881B2065-AF10-45FF-8F56-CDE86001EAA5}" type="presParOf" srcId="{DA35F339-A9F3-4846-ADD0-15C34543062C}" destId="{FF3E3EA7-D868-4405-A9D4-102BFABA71F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51B0C-1268-438F-863A-700FDA98F1E2}">
      <dsp:nvSpPr>
        <dsp:cNvPr id="0" name=""/>
        <dsp:cNvSpPr/>
      </dsp:nvSpPr>
      <dsp:spPr>
        <a:xfrm>
          <a:off x="0" y="300892"/>
          <a:ext cx="58041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9101E2-7DA4-4C35-991D-D33C0F63A6A1}">
      <dsp:nvSpPr>
        <dsp:cNvPr id="0" name=""/>
        <dsp:cNvSpPr/>
      </dsp:nvSpPr>
      <dsp:spPr>
        <a:xfrm>
          <a:off x="290205" y="35212"/>
          <a:ext cx="406288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567" tIns="0" rIns="15356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9-10 weeks: Vestibular</a:t>
          </a:r>
          <a:endParaRPr lang="en-US" sz="1800" kern="1200" dirty="0"/>
        </a:p>
      </dsp:txBody>
      <dsp:txXfrm>
        <a:off x="316144" y="61151"/>
        <a:ext cx="4011003" cy="479482"/>
      </dsp:txXfrm>
    </dsp:sp>
    <dsp:sp modelId="{CCC1B919-D00C-40EF-A585-79D84EAD4305}">
      <dsp:nvSpPr>
        <dsp:cNvPr id="0" name=""/>
        <dsp:cNvSpPr/>
      </dsp:nvSpPr>
      <dsp:spPr>
        <a:xfrm>
          <a:off x="0" y="1117373"/>
          <a:ext cx="58041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02FF7-2A01-408D-864D-2525F933189E}">
      <dsp:nvSpPr>
        <dsp:cNvPr id="0" name=""/>
        <dsp:cNvSpPr/>
      </dsp:nvSpPr>
      <dsp:spPr>
        <a:xfrm>
          <a:off x="290205" y="851693"/>
          <a:ext cx="406288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567" tIns="0" rIns="15356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13 weeks: Taste</a:t>
          </a:r>
          <a:endParaRPr lang="en-US" sz="1800" kern="1200" dirty="0"/>
        </a:p>
      </dsp:txBody>
      <dsp:txXfrm>
        <a:off x="316144" y="877632"/>
        <a:ext cx="4011003" cy="479482"/>
      </dsp:txXfrm>
    </dsp:sp>
    <dsp:sp modelId="{3743ED27-37E3-4458-AF40-88D6540581BC}">
      <dsp:nvSpPr>
        <dsp:cNvPr id="0" name=""/>
        <dsp:cNvSpPr/>
      </dsp:nvSpPr>
      <dsp:spPr>
        <a:xfrm>
          <a:off x="0" y="1933853"/>
          <a:ext cx="58041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33A3E2-9DBA-4DC0-BF76-3CD4865ED481}">
      <dsp:nvSpPr>
        <dsp:cNvPr id="0" name=""/>
        <dsp:cNvSpPr/>
      </dsp:nvSpPr>
      <dsp:spPr>
        <a:xfrm>
          <a:off x="290205" y="1668173"/>
          <a:ext cx="406288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567" tIns="0" rIns="15356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17 weeks: Touch</a:t>
          </a:r>
          <a:endParaRPr lang="en-US" sz="1800" kern="1200" dirty="0"/>
        </a:p>
      </dsp:txBody>
      <dsp:txXfrm>
        <a:off x="316144" y="1694112"/>
        <a:ext cx="4011003" cy="479482"/>
      </dsp:txXfrm>
    </dsp:sp>
    <dsp:sp modelId="{FF3E3EA7-D868-4405-A9D4-102BFABA71FD}">
      <dsp:nvSpPr>
        <dsp:cNvPr id="0" name=""/>
        <dsp:cNvSpPr/>
      </dsp:nvSpPr>
      <dsp:spPr>
        <a:xfrm>
          <a:off x="0" y="2750333"/>
          <a:ext cx="58041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E954C0-33F8-4251-89A1-75B00709E767}">
      <dsp:nvSpPr>
        <dsp:cNvPr id="0" name=""/>
        <dsp:cNvSpPr/>
      </dsp:nvSpPr>
      <dsp:spPr>
        <a:xfrm>
          <a:off x="290205" y="2484653"/>
          <a:ext cx="406288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567" tIns="0" rIns="15356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20-24 weeks: Smell</a:t>
          </a:r>
          <a:endParaRPr lang="en-US" sz="1800" kern="1200" dirty="0"/>
        </a:p>
      </dsp:txBody>
      <dsp:txXfrm>
        <a:off x="316144" y="2510592"/>
        <a:ext cx="4011003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51B0C-1268-438F-863A-700FDA98F1E2}">
      <dsp:nvSpPr>
        <dsp:cNvPr id="0" name=""/>
        <dsp:cNvSpPr/>
      </dsp:nvSpPr>
      <dsp:spPr>
        <a:xfrm>
          <a:off x="0" y="300892"/>
          <a:ext cx="58041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9101E2-7DA4-4C35-991D-D33C0F63A6A1}">
      <dsp:nvSpPr>
        <dsp:cNvPr id="0" name=""/>
        <dsp:cNvSpPr/>
      </dsp:nvSpPr>
      <dsp:spPr>
        <a:xfrm>
          <a:off x="276318" y="35212"/>
          <a:ext cx="5526374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567" tIns="0" rIns="15356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10-11 weeks: Pharyngeal Swallow</a:t>
          </a:r>
          <a:endParaRPr lang="en-US" sz="1800" kern="1200" dirty="0"/>
        </a:p>
      </dsp:txBody>
      <dsp:txXfrm>
        <a:off x="302257" y="61151"/>
        <a:ext cx="5474496" cy="479482"/>
      </dsp:txXfrm>
    </dsp:sp>
    <dsp:sp modelId="{CCC1B919-D00C-40EF-A585-79D84EAD4305}">
      <dsp:nvSpPr>
        <dsp:cNvPr id="0" name=""/>
        <dsp:cNvSpPr/>
      </dsp:nvSpPr>
      <dsp:spPr>
        <a:xfrm>
          <a:off x="0" y="1117373"/>
          <a:ext cx="58041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02FF7-2A01-408D-864D-2525F933189E}">
      <dsp:nvSpPr>
        <dsp:cNvPr id="0" name=""/>
        <dsp:cNvSpPr/>
      </dsp:nvSpPr>
      <dsp:spPr>
        <a:xfrm>
          <a:off x="276318" y="851693"/>
          <a:ext cx="5526374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567" tIns="0" rIns="15356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20-25 weeks: Functional Swallow</a:t>
          </a:r>
          <a:endParaRPr lang="en-US" sz="1800" kern="1200" dirty="0"/>
        </a:p>
      </dsp:txBody>
      <dsp:txXfrm>
        <a:off x="302257" y="877632"/>
        <a:ext cx="5474496" cy="479482"/>
      </dsp:txXfrm>
    </dsp:sp>
    <dsp:sp modelId="{3743ED27-37E3-4458-AF40-88D6540581BC}">
      <dsp:nvSpPr>
        <dsp:cNvPr id="0" name=""/>
        <dsp:cNvSpPr/>
      </dsp:nvSpPr>
      <dsp:spPr>
        <a:xfrm>
          <a:off x="0" y="1933853"/>
          <a:ext cx="58041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33A3E2-9DBA-4DC0-BF76-3CD4865ED481}">
      <dsp:nvSpPr>
        <dsp:cNvPr id="0" name=""/>
        <dsp:cNvSpPr/>
      </dsp:nvSpPr>
      <dsp:spPr>
        <a:xfrm>
          <a:off x="276318" y="1668173"/>
          <a:ext cx="5526374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567" tIns="0" rIns="15356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24 weeks: Respiratory System</a:t>
          </a:r>
          <a:endParaRPr lang="en-US" sz="1800" kern="1200" dirty="0"/>
        </a:p>
      </dsp:txBody>
      <dsp:txXfrm>
        <a:off x="302257" y="1694112"/>
        <a:ext cx="5474496" cy="479482"/>
      </dsp:txXfrm>
    </dsp:sp>
    <dsp:sp modelId="{FF3E3EA7-D868-4405-A9D4-102BFABA71FD}">
      <dsp:nvSpPr>
        <dsp:cNvPr id="0" name=""/>
        <dsp:cNvSpPr/>
      </dsp:nvSpPr>
      <dsp:spPr>
        <a:xfrm>
          <a:off x="0" y="2750333"/>
          <a:ext cx="58041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E954C0-33F8-4251-89A1-75B00709E767}">
      <dsp:nvSpPr>
        <dsp:cNvPr id="0" name=""/>
        <dsp:cNvSpPr/>
      </dsp:nvSpPr>
      <dsp:spPr>
        <a:xfrm>
          <a:off x="276318" y="2484653"/>
          <a:ext cx="5526374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567" tIns="0" rIns="15356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34-42 weeks: Coordinated Suck/Swallow/Breathe</a:t>
          </a:r>
          <a:endParaRPr lang="en-US" sz="1800" kern="1200" dirty="0"/>
        </a:p>
      </dsp:txBody>
      <dsp:txXfrm>
        <a:off x="302257" y="2510592"/>
        <a:ext cx="5474496" cy="4794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51B0C-1268-438F-863A-700FDA98F1E2}">
      <dsp:nvSpPr>
        <dsp:cNvPr id="0" name=""/>
        <dsp:cNvSpPr/>
      </dsp:nvSpPr>
      <dsp:spPr>
        <a:xfrm>
          <a:off x="0" y="300892"/>
          <a:ext cx="58041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9101E2-7DA4-4C35-991D-D33C0F63A6A1}">
      <dsp:nvSpPr>
        <dsp:cNvPr id="0" name=""/>
        <dsp:cNvSpPr/>
      </dsp:nvSpPr>
      <dsp:spPr>
        <a:xfrm>
          <a:off x="276318" y="35212"/>
          <a:ext cx="5526374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567" tIns="0" rIns="15356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4-5 months: Rolling &amp; Supported Sitting</a:t>
          </a:r>
          <a:endParaRPr lang="en-US" sz="1600" kern="1200" dirty="0"/>
        </a:p>
      </dsp:txBody>
      <dsp:txXfrm>
        <a:off x="302257" y="61151"/>
        <a:ext cx="5474496" cy="479482"/>
      </dsp:txXfrm>
    </dsp:sp>
    <dsp:sp modelId="{CCC1B919-D00C-40EF-A585-79D84EAD4305}">
      <dsp:nvSpPr>
        <dsp:cNvPr id="0" name=""/>
        <dsp:cNvSpPr/>
      </dsp:nvSpPr>
      <dsp:spPr>
        <a:xfrm>
          <a:off x="0" y="1117373"/>
          <a:ext cx="58041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02FF7-2A01-408D-864D-2525F933189E}">
      <dsp:nvSpPr>
        <dsp:cNvPr id="0" name=""/>
        <dsp:cNvSpPr/>
      </dsp:nvSpPr>
      <dsp:spPr>
        <a:xfrm>
          <a:off x="276318" y="851693"/>
          <a:ext cx="5526374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567" tIns="0" rIns="15356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6-7 </a:t>
          </a:r>
          <a:r>
            <a:rPr lang="en-US" sz="1600" kern="1200" dirty="0" smtClean="0"/>
            <a:t>months: </a:t>
          </a:r>
          <a:r>
            <a:rPr lang="en-US" sz="1600" kern="1200" dirty="0" smtClean="0"/>
            <a:t>Independent Sitting; Munching</a:t>
          </a:r>
          <a:endParaRPr lang="en-US" sz="1600" kern="1200" dirty="0"/>
        </a:p>
      </dsp:txBody>
      <dsp:txXfrm>
        <a:off x="302257" y="877632"/>
        <a:ext cx="5474496" cy="479482"/>
      </dsp:txXfrm>
    </dsp:sp>
    <dsp:sp modelId="{3743ED27-37E3-4458-AF40-88D6540581BC}">
      <dsp:nvSpPr>
        <dsp:cNvPr id="0" name=""/>
        <dsp:cNvSpPr/>
      </dsp:nvSpPr>
      <dsp:spPr>
        <a:xfrm>
          <a:off x="0" y="1933853"/>
          <a:ext cx="58041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33A3E2-9DBA-4DC0-BF76-3CD4865ED481}">
      <dsp:nvSpPr>
        <dsp:cNvPr id="0" name=""/>
        <dsp:cNvSpPr/>
      </dsp:nvSpPr>
      <dsp:spPr>
        <a:xfrm>
          <a:off x="277741" y="1652673"/>
          <a:ext cx="5526374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567" tIns="0" rIns="15356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7-9 </a:t>
          </a:r>
          <a:r>
            <a:rPr lang="en-US" sz="1600" kern="1200" dirty="0" smtClean="0"/>
            <a:t>months: </a:t>
          </a:r>
          <a:r>
            <a:rPr lang="en-US" sz="1600" kern="1200" dirty="0" smtClean="0"/>
            <a:t>Crawling; Tongue Lateralization</a:t>
          </a:r>
          <a:endParaRPr lang="en-US" sz="1600" kern="1200" dirty="0"/>
        </a:p>
      </dsp:txBody>
      <dsp:txXfrm>
        <a:off x="303680" y="1678612"/>
        <a:ext cx="5474496" cy="479482"/>
      </dsp:txXfrm>
    </dsp:sp>
    <dsp:sp modelId="{FF3E3EA7-D868-4405-A9D4-102BFABA71FD}">
      <dsp:nvSpPr>
        <dsp:cNvPr id="0" name=""/>
        <dsp:cNvSpPr/>
      </dsp:nvSpPr>
      <dsp:spPr>
        <a:xfrm>
          <a:off x="0" y="2750333"/>
          <a:ext cx="58041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E954C0-33F8-4251-89A1-75B00709E767}">
      <dsp:nvSpPr>
        <dsp:cNvPr id="0" name=""/>
        <dsp:cNvSpPr/>
      </dsp:nvSpPr>
      <dsp:spPr>
        <a:xfrm>
          <a:off x="276318" y="2484653"/>
          <a:ext cx="5526374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567" tIns="0" rIns="15356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12-14 months: Pincer Grasp; Emerging Rotary Chew</a:t>
          </a:r>
          <a:endParaRPr lang="en-US" sz="1600" kern="1200" dirty="0"/>
        </a:p>
      </dsp:txBody>
      <dsp:txXfrm>
        <a:off x="302257" y="2510592"/>
        <a:ext cx="5474496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A274EF-0E27-44EC-A6C6-875F91C346DE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5162C-DA38-465C-990B-8B1592A49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35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321C04-7843-4F22-8D65-37C277DF0E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164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5162C-DA38-465C-990B-8B1592A493C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816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321C04-7843-4F22-8D65-37C277DF0EA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302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321C04-7843-4F22-8D65-37C277DF0EA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184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5162C-DA38-465C-990B-8B1592A493C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855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5162C-DA38-465C-990B-8B1592A493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41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98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1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09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5162C-DA38-465C-990B-8B1592A493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89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321C04-7843-4F22-8D65-37C277DF0E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603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5162C-DA38-465C-990B-8B1592A493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618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5162C-DA38-465C-990B-8B1592A493C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572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5162C-DA38-465C-990B-8B1592A493C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79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01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139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82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72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80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02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1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06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68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0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065" y="5606980"/>
            <a:ext cx="1480937" cy="125102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100485" y="6531430"/>
            <a:ext cx="10691447" cy="14067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11015" y="251211"/>
            <a:ext cx="11756572" cy="1205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27069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ationresources.com/" TargetMode="External"/><Relationship Id="rId7" Type="http://schemas.openxmlformats.org/officeDocument/2006/relationships/hyperlink" Target="http://neonataltherapist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ediatricfeedingnews.com/" TargetMode="External"/><Relationship Id="rId5" Type="http://schemas.openxmlformats.org/officeDocument/2006/relationships/hyperlink" Target="http://www.drbrownsbaby.com/medical/webinars" TargetMode="External"/><Relationship Id="rId4" Type="http://schemas.openxmlformats.org/officeDocument/2006/relationships/hyperlink" Target="http://www.healthychildren.cc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10.1002/14651858.CD001071.pub2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Infant Feeding: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Fragile and Typically Developing Infant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2648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Setting Up for Success</a:t>
            </a:r>
            <a:endParaRPr lang="en-US" sz="4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Best practice is: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i="1" u="sng" dirty="0"/>
              <a:t>Q</a:t>
            </a:r>
            <a:r>
              <a:rPr lang="en-US" b="1" i="1" u="sng" dirty="0" smtClean="0"/>
              <a:t>uality</a:t>
            </a:r>
            <a:r>
              <a:rPr lang="en-US" dirty="0" smtClean="0"/>
              <a:t> feeds </a:t>
            </a:r>
            <a:r>
              <a:rPr lang="en-US" dirty="0" smtClean="0"/>
              <a:t>NOT </a:t>
            </a:r>
            <a:r>
              <a:rPr lang="en-US" b="1" i="1" u="sng" dirty="0" smtClean="0"/>
              <a:t>q</a:t>
            </a:r>
            <a:r>
              <a:rPr lang="en-US" b="1" i="1" u="sng" dirty="0" smtClean="0"/>
              <a:t>uantity </a:t>
            </a:r>
            <a:r>
              <a:rPr lang="en-US" dirty="0" smtClean="0"/>
              <a:t>of feeds</a:t>
            </a:r>
          </a:p>
          <a:p>
            <a:pPr marL="0" indent="0" algn="ctr">
              <a:buNone/>
            </a:pPr>
            <a:endParaRPr lang="en-US" b="1" i="1" u="sng" dirty="0" smtClean="0"/>
          </a:p>
          <a:p>
            <a:pPr marL="0" indent="0" algn="ctr">
              <a:buNone/>
            </a:pPr>
            <a:endParaRPr lang="en-US" b="1" i="1" u="sng" dirty="0"/>
          </a:p>
          <a:p>
            <a:pPr marL="0" indent="0" algn="ctr">
              <a:buNone/>
            </a:pPr>
            <a:r>
              <a:rPr lang="en-US" dirty="0" smtClean="0"/>
              <a:t>This is known as infant-driven or cue-based </a:t>
            </a:r>
            <a:r>
              <a:rPr lang="en-US" dirty="0" smtClean="0"/>
              <a:t>feeding.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536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Baby Steps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637" y="1447193"/>
            <a:ext cx="9959970" cy="427174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Ensure a foundation of supported skill before demanding performance.  QUALITY leads to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QUANTITY</a:t>
            </a:r>
          </a:p>
          <a:p>
            <a:r>
              <a:rPr lang="en-US" dirty="0" smtClean="0"/>
              <a:t>If baby is stressed, hormones are released that could negatively affect the gut and digestion.</a:t>
            </a:r>
          </a:p>
          <a:p>
            <a:r>
              <a:rPr lang="en-US" dirty="0" smtClean="0"/>
              <a:t>Assess: </a:t>
            </a:r>
          </a:p>
          <a:p>
            <a:pPr lvl="1"/>
            <a:r>
              <a:rPr lang="en-US" dirty="0" smtClean="0"/>
              <a:t>At rest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ensure stability</a:t>
            </a:r>
          </a:p>
          <a:p>
            <a:pPr lvl="1"/>
            <a:r>
              <a:rPr lang="en-US" dirty="0" smtClean="0"/>
              <a:t>Physical stimulation (moved from bed to being held) </a:t>
            </a:r>
            <a:r>
              <a:rPr lang="en-US" dirty="0" smtClean="0">
                <a:sym typeface="Wingdings" panose="05000000000000000000" pitchFamily="2" charset="2"/>
              </a:rPr>
              <a:t> ensure stability</a:t>
            </a:r>
            <a:endParaRPr lang="en-US" dirty="0" smtClean="0"/>
          </a:p>
          <a:p>
            <a:pPr lvl="1"/>
            <a:r>
              <a:rPr lang="en-US" dirty="0" smtClean="0"/>
              <a:t>Introduce oral stimulation (pacifier, gloved finger) </a:t>
            </a:r>
            <a:r>
              <a:rPr lang="en-US" dirty="0" smtClean="0">
                <a:sym typeface="Wingdings" panose="05000000000000000000" pitchFamily="2" charset="2"/>
              </a:rPr>
              <a:t> ensure stability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Challenge with PO feeding  ensure stability and introduce supports if needed</a:t>
            </a:r>
          </a:p>
          <a:p>
            <a:r>
              <a:rPr lang="en-US" b="1" u="sng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Skill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supports </a:t>
            </a:r>
            <a:r>
              <a:rPr lang="en-US" b="1" u="sng" dirty="0" smtClean="0">
                <a:ln w="3175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efficiency</a:t>
            </a:r>
            <a:r>
              <a:rPr lang="en-US" dirty="0" smtClean="0">
                <a:sym typeface="Wingdings" panose="05000000000000000000" pitchFamily="2" charset="2"/>
              </a:rPr>
              <a:t> and efficiency supports </a:t>
            </a:r>
            <a:r>
              <a:rPr lang="en-US" b="1" u="sng" dirty="0" smtClean="0">
                <a:ln w="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endurance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21424" y="5952015"/>
            <a:ext cx="20935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Browne &amp; Ross, 2011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8953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Therapeutic Supports</a:t>
            </a:r>
            <a:br>
              <a:rPr lang="en-US" sz="4800" dirty="0" smtClean="0"/>
            </a:br>
            <a:r>
              <a:rPr lang="en-US" sz="2400" dirty="0" smtClean="0"/>
              <a:t>for the Bottle Fed Infant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1700544"/>
            <a:ext cx="9613861" cy="4334091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Nipple change </a:t>
            </a:r>
            <a:r>
              <a:rPr lang="en-US" dirty="0" smtClean="0"/>
              <a:t>– slow the flow – the least invasive support and the easiest to train caregivers with </a:t>
            </a:r>
            <a:r>
              <a:rPr lang="en-US" sz="1800" dirty="0" smtClean="0"/>
              <a:t>(Ross &amp; </a:t>
            </a:r>
            <a:r>
              <a:rPr lang="en-US" sz="1800" dirty="0" err="1" smtClean="0"/>
              <a:t>Philbin</a:t>
            </a:r>
            <a:r>
              <a:rPr lang="en-US" sz="1800" dirty="0" smtClean="0"/>
              <a:t>, 2011)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 smtClean="0"/>
              <a:t>Studies show single-use disposable nipples have a high variability in flow regardless of supposed flow designations (Jackman, 2013)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A commercially available nipple will provide a higher reliability in regulatory flow rates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Positioning </a:t>
            </a:r>
            <a:r>
              <a:rPr lang="en-US" sz="1800" dirty="0" smtClean="0"/>
              <a:t>(Clark, 2007; Park, et al., 2014)</a:t>
            </a:r>
            <a:endParaRPr lang="en-US" dirty="0" smtClean="0"/>
          </a:p>
          <a:p>
            <a:pPr marL="914400" lvl="1" indent="-457200">
              <a:buFont typeface="+mj-lt"/>
              <a:buAutoNum type="alphaUcPeriod"/>
            </a:pPr>
            <a:r>
              <a:rPr lang="en-US" dirty="0" smtClean="0"/>
              <a:t>Upright, semi-reclined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 smtClean="0"/>
              <a:t>Side-lying, </a:t>
            </a:r>
            <a:r>
              <a:rPr lang="en-US" dirty="0" smtClean="0"/>
              <a:t>elevated or flat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Pacing</a:t>
            </a:r>
            <a:r>
              <a:rPr lang="en-US" dirty="0" smtClean="0"/>
              <a:t> </a:t>
            </a:r>
            <a:r>
              <a:rPr lang="en-US" sz="2000" dirty="0" smtClean="0"/>
              <a:t>(This strategy requires strict parent training and should be the last level of interventional supports introduced) </a:t>
            </a:r>
            <a:r>
              <a:rPr lang="en-US" sz="1800" dirty="0" smtClean="0"/>
              <a:t>(Brown, et al., 2014)</a:t>
            </a:r>
            <a:endParaRPr lang="en-US" sz="2000" dirty="0" smtClean="0"/>
          </a:p>
          <a:p>
            <a:pPr marL="914400" lvl="1" indent="-457200">
              <a:buFont typeface="+mj-lt"/>
              <a:buAutoNum type="alphaUcPeriod"/>
            </a:pPr>
            <a:r>
              <a:rPr lang="en-US" dirty="0" smtClean="0"/>
              <a:t>Regulated: PROACTIVELY </a:t>
            </a:r>
            <a:r>
              <a:rPr lang="en-US" dirty="0" smtClean="0"/>
              <a:t>pacing to keep baby in a rhythm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 smtClean="0"/>
              <a:t>Rested: </a:t>
            </a:r>
            <a:r>
              <a:rPr lang="en-US" dirty="0" smtClean="0"/>
              <a:t>REACTIVELY pacing when baby loses stability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647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300" dirty="0" smtClean="0"/>
              <a:t>Therapeutic Supports</a:t>
            </a:r>
            <a:br>
              <a:rPr lang="en-US" sz="5300" dirty="0" smtClean="0"/>
            </a:br>
            <a:r>
              <a:rPr lang="en-US" sz="2700" dirty="0" smtClean="0"/>
              <a:t>for </a:t>
            </a:r>
            <a:r>
              <a:rPr lang="en-US" sz="2700" dirty="0"/>
              <a:t>the Bottle Fed Infant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953" y="1998776"/>
            <a:ext cx="10552252" cy="441721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More on Pacing…3 ways to achieve </a:t>
            </a:r>
            <a:r>
              <a:rPr lang="en-US" dirty="0" smtClean="0"/>
              <a:t>it</a:t>
            </a:r>
            <a:endParaRPr lang="en-US" dirty="0" smtClean="0"/>
          </a:p>
          <a:p>
            <a:pPr lvl="1"/>
            <a:r>
              <a:rPr lang="en-US" dirty="0" smtClean="0"/>
              <a:t>Gently lower the bottom of the bottle shifting the liquid out of the nipple while in the central tongue groove.  Do not raise again until baby has paused to breathe.</a:t>
            </a:r>
          </a:p>
          <a:p>
            <a:pPr lvl="1"/>
            <a:r>
              <a:rPr lang="en-US" dirty="0"/>
              <a:t>Gently lower the bottom of the bottle shifting the liquid out of the nipple </a:t>
            </a:r>
            <a:r>
              <a:rPr lang="en-US" dirty="0" smtClean="0"/>
              <a:t>while moving the nipple out of the central tongue groove (onto the side of baby’s mouth</a:t>
            </a:r>
            <a:r>
              <a:rPr lang="en-US" dirty="0" smtClean="0"/>
              <a:t>).</a:t>
            </a:r>
            <a:endParaRPr lang="en-US" dirty="0" smtClean="0"/>
          </a:p>
          <a:p>
            <a:pPr lvl="1"/>
            <a:r>
              <a:rPr lang="en-US" dirty="0" smtClean="0"/>
              <a:t>Remove the bottle completely from the infant’s mouth.  This is especially necessary if using a Specialty Feeder as there is no way to pace with a valve.</a:t>
            </a:r>
          </a:p>
          <a:p>
            <a:r>
              <a:rPr lang="en-US" dirty="0" smtClean="0"/>
              <a:t>Thickening</a:t>
            </a:r>
          </a:p>
          <a:p>
            <a:pPr lvl="1"/>
            <a:r>
              <a:rPr lang="en-US" dirty="0" smtClean="0"/>
              <a:t>There are no perfect thickeners for modifying formula or breastmilk.  Only about 50% of children in 5 studies demonstrated improvement in aspiration when a thickening agent was introduced. </a:t>
            </a:r>
            <a:r>
              <a:rPr lang="en-US" sz="1600" dirty="0" smtClean="0"/>
              <a:t>(</a:t>
            </a:r>
            <a:r>
              <a:rPr lang="en-US" sz="1600" dirty="0" err="1" smtClean="0"/>
              <a:t>Gosa</a:t>
            </a:r>
            <a:r>
              <a:rPr lang="en-US" sz="1600" dirty="0"/>
              <a:t> </a:t>
            </a:r>
            <a:r>
              <a:rPr lang="en-US" sz="1600" dirty="0" smtClean="0"/>
              <a:t>et al., 2011)</a:t>
            </a:r>
          </a:p>
          <a:p>
            <a:pPr lvl="1"/>
            <a:r>
              <a:rPr lang="en-US" dirty="0" smtClean="0"/>
              <a:t>The medical effects of thickening are steep including obesity, poisoning, and a high risk of NEC.  </a:t>
            </a:r>
            <a:r>
              <a:rPr lang="en-US" dirty="0" smtClean="0"/>
              <a:t>Use with caution! </a:t>
            </a:r>
            <a:r>
              <a:rPr lang="en-US" sz="1600" dirty="0" smtClean="0"/>
              <a:t>(Huang</a:t>
            </a:r>
            <a:r>
              <a:rPr lang="en-US" sz="1600" dirty="0" smtClean="0"/>
              <a:t>, et al., 2002; Woods, et al., 2012; </a:t>
            </a:r>
            <a:r>
              <a:rPr lang="en-US" sz="1600" dirty="0" err="1" smtClean="0"/>
              <a:t>Gosa</a:t>
            </a:r>
            <a:r>
              <a:rPr lang="en-US" sz="1600" dirty="0" smtClean="0"/>
              <a:t> &amp; </a:t>
            </a:r>
            <a:r>
              <a:rPr lang="en-US" sz="1600" dirty="0" err="1" smtClean="0"/>
              <a:t>Corkins</a:t>
            </a:r>
            <a:r>
              <a:rPr lang="en-US" sz="1600" dirty="0" smtClean="0"/>
              <a:t>, 2015)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070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Therapeutic Supports</a:t>
            </a:r>
            <a:br>
              <a:rPr lang="en-US" sz="4800" dirty="0" smtClean="0"/>
            </a:br>
            <a:r>
              <a:rPr lang="en-US" sz="2400" dirty="0" smtClean="0"/>
              <a:t>for the Breastfed Infant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637" y="1645420"/>
            <a:ext cx="10822415" cy="419900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Use breastmilk for oral care to reduce bacteria and illness from </a:t>
            </a:r>
            <a:r>
              <a:rPr lang="en-US" dirty="0" smtClean="0"/>
              <a:t>ventilators.</a:t>
            </a:r>
            <a:endParaRPr lang="en-US" dirty="0" smtClean="0"/>
          </a:p>
          <a:p>
            <a:r>
              <a:rPr lang="en-US" dirty="0"/>
              <a:t>Kangaroo Mother Care </a:t>
            </a:r>
            <a:r>
              <a:rPr lang="en-US" sz="1600" dirty="0" smtClean="0"/>
              <a:t>(</a:t>
            </a:r>
            <a:r>
              <a:rPr lang="en-US" sz="1600" dirty="0" err="1" smtClean="0"/>
              <a:t>Nyqvist</a:t>
            </a:r>
            <a:r>
              <a:rPr lang="en-US" sz="1600" dirty="0" smtClean="0"/>
              <a:t>, et al., 2010)</a:t>
            </a:r>
            <a:endParaRPr lang="en-US" dirty="0"/>
          </a:p>
          <a:p>
            <a:pPr lvl="1"/>
            <a:r>
              <a:rPr lang="en-US" dirty="0"/>
              <a:t>Excellent for breast exploration – to be completed when infant is able to </a:t>
            </a:r>
            <a:r>
              <a:rPr lang="en-US" dirty="0" smtClean="0"/>
              <a:t>self-regulate.</a:t>
            </a:r>
            <a:endParaRPr lang="en-US" dirty="0" smtClean="0"/>
          </a:p>
          <a:p>
            <a:r>
              <a:rPr lang="en-US" dirty="0" smtClean="0"/>
              <a:t>To ensure parent involvement and importance, attempt breastfeeding first if mother wishes to </a:t>
            </a:r>
            <a:r>
              <a:rPr lang="en-US" dirty="0" smtClean="0"/>
              <a:t>breastfeed. </a:t>
            </a:r>
            <a:r>
              <a:rPr lang="en-US" sz="1600" dirty="0" smtClean="0"/>
              <a:t>(Pineda, 2011)</a:t>
            </a:r>
            <a:endParaRPr lang="en-US" dirty="0" smtClean="0"/>
          </a:p>
          <a:p>
            <a:r>
              <a:rPr lang="en-US" dirty="0" smtClean="0"/>
              <a:t>Infants are more regulated with </a:t>
            </a:r>
            <a:r>
              <a:rPr lang="en-US" dirty="0" smtClean="0"/>
              <a:t>breastfeeding. </a:t>
            </a:r>
            <a:r>
              <a:rPr lang="en-US" sz="1600" dirty="0" smtClean="0"/>
              <a:t>(Goldfield et al., 2006)</a:t>
            </a:r>
            <a:endParaRPr lang="en-US" dirty="0" smtClean="0"/>
          </a:p>
          <a:p>
            <a:pPr lvl="1"/>
            <a:r>
              <a:rPr lang="en-US" dirty="0" smtClean="0"/>
              <a:t>Non-Nutritive breastfeeding can begin as early as 27-28 weeks </a:t>
            </a:r>
            <a:r>
              <a:rPr lang="en-US" dirty="0" smtClean="0"/>
              <a:t>GA.</a:t>
            </a:r>
            <a:endParaRPr lang="en-US" dirty="0" smtClean="0"/>
          </a:p>
          <a:p>
            <a:r>
              <a:rPr lang="en-US" dirty="0" smtClean="0"/>
              <a:t>For slower flow:</a:t>
            </a:r>
          </a:p>
          <a:p>
            <a:pPr lvl="1"/>
            <a:r>
              <a:rPr lang="en-US" dirty="0" smtClean="0"/>
              <a:t>Have mother hand express or pump through first milk ejection reflex (let down</a:t>
            </a:r>
            <a:r>
              <a:rPr lang="en-US" dirty="0" smtClean="0"/>
              <a:t>).</a:t>
            </a:r>
            <a:endParaRPr lang="en-US" dirty="0" smtClean="0"/>
          </a:p>
          <a:p>
            <a:pPr lvl="1"/>
            <a:r>
              <a:rPr lang="en-US" dirty="0" smtClean="0"/>
              <a:t>Assume a reclined </a:t>
            </a:r>
            <a:r>
              <a:rPr lang="en-US" dirty="0" smtClean="0"/>
              <a:t>position.</a:t>
            </a:r>
            <a:endParaRPr lang="en-US" dirty="0" smtClean="0"/>
          </a:p>
          <a:p>
            <a:pPr lvl="1"/>
            <a:r>
              <a:rPr lang="en-US" dirty="0" smtClean="0"/>
              <a:t>Attempt a breast </a:t>
            </a:r>
            <a:r>
              <a:rPr lang="en-US" dirty="0" smtClean="0"/>
              <a:t>shield.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890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300" dirty="0"/>
              <a:t>Therapeutic Supports</a:t>
            </a:r>
            <a:r>
              <a:rPr lang="en-US" sz="6600" dirty="0"/>
              <a:t/>
            </a:r>
            <a:br>
              <a:rPr lang="en-US" sz="6600" dirty="0"/>
            </a:br>
            <a:r>
              <a:rPr lang="en-US" sz="2700" dirty="0"/>
              <a:t>for the Breastfed </a:t>
            </a:r>
            <a:r>
              <a:rPr lang="en-US" sz="2700" dirty="0" smtClean="0"/>
              <a:t>Infant Cont’d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1979067"/>
            <a:ext cx="9613861" cy="4219791"/>
          </a:xfrm>
        </p:spPr>
        <p:txBody>
          <a:bodyPr>
            <a:normAutofit/>
          </a:bodyPr>
          <a:lstStyle/>
          <a:p>
            <a:r>
              <a:rPr lang="en-US" dirty="0" smtClean="0"/>
              <a:t>Breast Shields</a:t>
            </a:r>
          </a:p>
          <a:p>
            <a:pPr lvl="1"/>
            <a:r>
              <a:rPr lang="en-US" dirty="0" smtClean="0"/>
              <a:t>Support latching from a sensory standpoint.  The artificial nipple fills the infant’s oral cavity and allows a better latch.</a:t>
            </a:r>
          </a:p>
          <a:p>
            <a:r>
              <a:rPr lang="en-US" dirty="0" smtClean="0"/>
              <a:t>Supplemental Nursing Systems</a:t>
            </a:r>
          </a:p>
          <a:p>
            <a:pPr lvl="1"/>
            <a:r>
              <a:rPr lang="en-US" dirty="0" smtClean="0"/>
              <a:t>Commercial or home made</a:t>
            </a:r>
          </a:p>
          <a:p>
            <a:pPr lvl="1"/>
            <a:r>
              <a:rPr lang="en-US" dirty="0" smtClean="0"/>
              <a:t>Will need to have mom express (hand or pump) to ensure adequate milk supply</a:t>
            </a:r>
          </a:p>
          <a:p>
            <a:r>
              <a:rPr lang="en-US" dirty="0" smtClean="0"/>
              <a:t>Cup Feeding</a:t>
            </a:r>
            <a:r>
              <a:rPr lang="en-US" sz="1600" dirty="0"/>
              <a:t> </a:t>
            </a:r>
            <a:r>
              <a:rPr lang="en-US" sz="1600" dirty="0" smtClean="0"/>
              <a:t>(Yilmaz, et al., 2014)</a:t>
            </a:r>
            <a:endParaRPr lang="en-US" dirty="0" smtClean="0"/>
          </a:p>
          <a:p>
            <a:pPr lvl="1"/>
            <a:r>
              <a:rPr lang="en-US" dirty="0" smtClean="0"/>
              <a:t>To be completed by an experienced feeder</a:t>
            </a:r>
          </a:p>
        </p:txBody>
      </p:sp>
    </p:spTree>
    <p:extLst>
      <p:ext uri="{BB962C8B-B14F-4D97-AF65-F5344CB8AC3E}">
        <p14:creationId xmlns:p14="http://schemas.microsoft.com/office/powerpoint/2010/main" val="6086753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Reasons to Stop a Feeding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581" y="1488730"/>
            <a:ext cx="9613861" cy="430291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the infant is no longer able to self-regulate or has lost stability</a:t>
            </a:r>
          </a:p>
          <a:p>
            <a:pPr lvl="1"/>
            <a:r>
              <a:rPr lang="en-US" dirty="0" smtClean="0"/>
              <a:t>This may look like tachycardia/tachypnea/apnea/bradycardia/color change/increased nasal or chest congestion or other signs/symptoms of aspiration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the infant is no longer able to engage in the feeding</a:t>
            </a:r>
          </a:p>
          <a:p>
            <a:pPr lvl="1"/>
            <a:r>
              <a:rPr lang="en-US" dirty="0" smtClean="0"/>
              <a:t>If the baby has gone to sleep (may not be sleepy but instead may be withdrawing from the overwhelming activity of feeding)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the infant truly fatigues</a:t>
            </a:r>
          </a:p>
          <a:p>
            <a:pPr lvl="1"/>
            <a:r>
              <a:rPr lang="en-US" dirty="0" smtClean="0"/>
              <a:t>The infant is unable to support a safe swallow any longer, which could look like pursed lips, no labial seal around the nipple, tongue elevated to the alveolar ridge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the infant is truly satiated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41624" y="6055098"/>
            <a:ext cx="1852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Thoyre</a:t>
            </a:r>
            <a:r>
              <a:rPr lang="en-US" sz="1400" dirty="0" smtClean="0"/>
              <a:t>, et al., 2012</a:t>
            </a:r>
          </a:p>
          <a:p>
            <a:r>
              <a:rPr lang="en-US" sz="1400" dirty="0" smtClean="0"/>
              <a:t>Browne &amp; Ross, 2011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21012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02" y="713813"/>
            <a:ext cx="10255348" cy="1080938"/>
          </a:xfrm>
        </p:spPr>
        <p:txBody>
          <a:bodyPr>
            <a:noAutofit/>
          </a:bodyPr>
          <a:lstStyle/>
          <a:p>
            <a:r>
              <a:rPr lang="en-US" sz="4800" dirty="0" smtClean="0"/>
              <a:t>Infant Signs &amp; Symptoms of Aspiration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198" y="2935724"/>
            <a:ext cx="11243002" cy="3599316"/>
          </a:xfrm>
        </p:spPr>
        <p:txBody>
          <a:bodyPr numCol="2">
            <a:normAutofit/>
          </a:bodyPr>
          <a:lstStyle/>
          <a:p>
            <a:r>
              <a:rPr lang="en-US" dirty="0" smtClean="0"/>
              <a:t>Apnea during swallowing</a:t>
            </a:r>
          </a:p>
          <a:p>
            <a:r>
              <a:rPr lang="en-US" dirty="0" smtClean="0"/>
              <a:t>Sneezing</a:t>
            </a:r>
          </a:p>
          <a:p>
            <a:r>
              <a:rPr lang="en-US" dirty="0" smtClean="0"/>
              <a:t>Color changes around the eyes</a:t>
            </a:r>
          </a:p>
          <a:p>
            <a:r>
              <a:rPr lang="en-US" dirty="0" smtClean="0"/>
              <a:t>History of frequent URI’s</a:t>
            </a:r>
          </a:p>
          <a:p>
            <a:r>
              <a:rPr lang="en-US" dirty="0" smtClean="0"/>
              <a:t>Unexplained FTT</a:t>
            </a:r>
          </a:p>
          <a:p>
            <a:r>
              <a:rPr lang="en-US" dirty="0" smtClean="0"/>
              <a:t>Decreased responsiveness during feeding</a:t>
            </a:r>
          </a:p>
          <a:p>
            <a:r>
              <a:rPr lang="en-US" dirty="0" smtClean="0"/>
              <a:t>Loss of liquid from mouth</a:t>
            </a:r>
          </a:p>
          <a:p>
            <a:r>
              <a:rPr lang="en-US" dirty="0" smtClean="0"/>
              <a:t>Prolonged/incomplete feeding times</a:t>
            </a:r>
          </a:p>
          <a:p>
            <a:r>
              <a:rPr lang="en-US" dirty="0" smtClean="0"/>
              <a:t>Limited volumes</a:t>
            </a:r>
          </a:p>
          <a:p>
            <a:r>
              <a:rPr lang="en-US" dirty="0" smtClean="0"/>
              <a:t>Vomiting</a:t>
            </a:r>
          </a:p>
          <a:p>
            <a:r>
              <a:rPr lang="en-US" dirty="0" smtClean="0"/>
              <a:t>Weight loss or lack of appropriate weight gain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4148" y="1890792"/>
            <a:ext cx="1153550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 addition to the well-known signs and symptoms of aspiration, for </a:t>
            </a:r>
            <a:r>
              <a:rPr lang="en-US" sz="2800" dirty="0" smtClean="0"/>
              <a:t>infants, </a:t>
            </a:r>
            <a:r>
              <a:rPr lang="en-US" sz="2800" dirty="0"/>
              <a:t>it can also include: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58388" y="6168980"/>
            <a:ext cx="2603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Fraker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Walbert</a:t>
            </a:r>
            <a:r>
              <a:rPr lang="en-US" dirty="0" smtClean="0"/>
              <a:t>, 2003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09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897624" cy="1080938"/>
          </a:xfrm>
        </p:spPr>
        <p:txBody>
          <a:bodyPr>
            <a:noAutofit/>
          </a:bodyPr>
          <a:lstStyle/>
          <a:p>
            <a:r>
              <a:rPr lang="en-US" sz="4800" dirty="0" smtClean="0"/>
              <a:t>When to Refer For a VFSS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2" y="2108935"/>
            <a:ext cx="6532008" cy="3599316"/>
          </a:xfrm>
        </p:spPr>
        <p:txBody>
          <a:bodyPr numCol="1">
            <a:normAutofit fontScale="92500" lnSpcReduction="10000"/>
          </a:bodyPr>
          <a:lstStyle/>
          <a:p>
            <a:r>
              <a:rPr lang="en-US" dirty="0" smtClean="0"/>
              <a:t>Poor respiratory history</a:t>
            </a:r>
          </a:p>
          <a:p>
            <a:r>
              <a:rPr lang="en-US" dirty="0" smtClean="0"/>
              <a:t>Any signs or symptoms of aspiration noted at bedside</a:t>
            </a:r>
          </a:p>
          <a:p>
            <a:r>
              <a:rPr lang="en-US" dirty="0" smtClean="0"/>
              <a:t>Slow weight gain/FTT</a:t>
            </a:r>
          </a:p>
          <a:p>
            <a:r>
              <a:rPr lang="en-US" dirty="0" smtClean="0"/>
              <a:t>Prior documentation of diagnosis with known swallow dysfunction</a:t>
            </a:r>
          </a:p>
          <a:p>
            <a:r>
              <a:rPr lang="en-US" dirty="0" smtClean="0"/>
              <a:t>If a child has been NPO and the caregiver/doctor/therapist desires to begin feeding PO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330" y="2195903"/>
            <a:ext cx="4572000" cy="3429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TextBox 3"/>
          <p:cNvSpPr txBox="1"/>
          <p:nvPr/>
        </p:nvSpPr>
        <p:spPr>
          <a:xfrm>
            <a:off x="6271810" y="5685695"/>
            <a:ext cx="5900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Hiorns</a:t>
            </a:r>
            <a:r>
              <a:rPr lang="it-IT" dirty="0"/>
              <a:t>, M.P. &amp; Ryan, M.M. </a:t>
            </a:r>
            <a:r>
              <a:rPr lang="it-IT" dirty="0" err="1"/>
              <a:t>Pediatr</a:t>
            </a:r>
            <a:r>
              <a:rPr lang="it-IT" dirty="0"/>
              <a:t> </a:t>
            </a:r>
            <a:r>
              <a:rPr lang="it-IT" dirty="0" err="1"/>
              <a:t>Radiol</a:t>
            </a:r>
            <a:r>
              <a:rPr lang="it-IT" dirty="0"/>
              <a:t> (2006) 36: 911. </a:t>
            </a:r>
            <a:r>
              <a:rPr lang="it-IT" dirty="0" err="1"/>
              <a:t>https</a:t>
            </a:r>
            <a:r>
              <a:rPr lang="it-IT" dirty="0"/>
              <a:t>://</a:t>
            </a:r>
            <a:r>
              <a:rPr lang="it-IT" dirty="0" err="1"/>
              <a:t>doi.org</a:t>
            </a:r>
            <a:r>
              <a:rPr lang="it-IT" dirty="0"/>
              <a:t>/10.1007/s00247-006-0124-3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3446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What About NPO?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1463036"/>
            <a:ext cx="9613861" cy="3129472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There is some literature addressing oral motor stimulation strategies in therapy</a:t>
            </a:r>
          </a:p>
          <a:p>
            <a:pPr lvl="1"/>
            <a:r>
              <a:rPr lang="en-US" sz="2000" dirty="0" smtClean="0"/>
              <a:t>In the NICU population (the dysregulated infant), the evidence for the use of OMEs is poor.  The exception is the nipple/pacifier to increase positive oral experiences and endurance.</a:t>
            </a:r>
          </a:p>
          <a:p>
            <a:pPr lvl="1"/>
            <a:r>
              <a:rPr lang="en-US" sz="2000" dirty="0" smtClean="0"/>
              <a:t>In addition, the literature supports </a:t>
            </a:r>
            <a:r>
              <a:rPr lang="en-US" sz="2000" u="sng" dirty="0" smtClean="0"/>
              <a:t>negative</a:t>
            </a:r>
            <a:r>
              <a:rPr lang="en-US" sz="2000" dirty="0" smtClean="0"/>
              <a:t> outcomes when Oral Motor Exercises were introduced and stability was poor.  </a:t>
            </a:r>
            <a:r>
              <a:rPr lang="en-US" sz="1600" dirty="0" smtClean="0"/>
              <a:t>(Lessen, 2011, Lau et al., 2012, Zhang, 2014)</a:t>
            </a:r>
          </a:p>
          <a:p>
            <a:r>
              <a:rPr lang="en-US" sz="2400" dirty="0" smtClean="0"/>
              <a:t>When the infant is regulated, positive experiences with OMEs have been proven as helpful for feeding and motor planning and have suggested a shorter time to full oral feeds.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3619" y="5321379"/>
            <a:ext cx="115116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n>
                  <a:solidFill>
                    <a:schemeClr val="tx1"/>
                  </a:solidFill>
                </a:ln>
              </a:rPr>
              <a:t>Take Away = Pair positive OM experiences (pacifier, exercises, etc.) with G-tube or NG-tube feedings to increase positive OM and gut sensation assimilation</a:t>
            </a:r>
          </a:p>
          <a:p>
            <a:endParaRPr lang="en-US" dirty="0">
              <a:ln>
                <a:solidFill>
                  <a:srgbClr val="FFFF00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02347" y="4455522"/>
            <a:ext cx="63918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(</a:t>
            </a:r>
            <a:r>
              <a:rPr lang="en-US" sz="1400" dirty="0" smtClean="0"/>
              <a:t>Bingham, et al., 2010; Harding, 2006; </a:t>
            </a:r>
            <a:r>
              <a:rPr lang="en-US" sz="1400" dirty="0" err="1" smtClean="0"/>
              <a:t>Pinelli</a:t>
            </a:r>
            <a:r>
              <a:rPr lang="en-US" sz="1400" dirty="0" smtClean="0"/>
              <a:t> &amp; Symington, 2005)</a:t>
            </a:r>
          </a:p>
        </p:txBody>
      </p:sp>
    </p:spTree>
    <p:extLst>
      <p:ext uri="{BB962C8B-B14F-4D97-AF65-F5344CB8AC3E}">
        <p14:creationId xmlns:p14="http://schemas.microsoft.com/office/powerpoint/2010/main" val="251959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b="1" dirty="0"/>
              <a:t>At the conclusion of this module, the learner will be able to:</a:t>
            </a:r>
          </a:p>
          <a:p>
            <a:pPr lvl="1"/>
            <a:r>
              <a:rPr lang="en-US" sz="2800" dirty="0" smtClean="0"/>
              <a:t>Give </a:t>
            </a:r>
            <a:r>
              <a:rPr lang="en-US" sz="2800" dirty="0" smtClean="0"/>
              <a:t>two</a:t>
            </a:r>
            <a:r>
              <a:rPr lang="en-US" sz="2800" dirty="0" smtClean="0"/>
              <a:t> </a:t>
            </a:r>
            <a:r>
              <a:rPr lang="en-US" sz="2800" dirty="0"/>
              <a:t>reasons why feeding a premature infant may be a difficult </a:t>
            </a:r>
            <a:r>
              <a:rPr lang="en-US" sz="2800" dirty="0" smtClean="0"/>
              <a:t>task</a:t>
            </a:r>
            <a:endParaRPr lang="en-US" sz="2800" dirty="0"/>
          </a:p>
          <a:p>
            <a:pPr lvl="1"/>
            <a:r>
              <a:rPr lang="en-US" sz="2800" dirty="0"/>
              <a:t>Describe </a:t>
            </a:r>
            <a:r>
              <a:rPr lang="en-US" sz="2800" dirty="0" smtClean="0"/>
              <a:t>three </a:t>
            </a:r>
            <a:r>
              <a:rPr lang="en-US" sz="2800" dirty="0"/>
              <a:t>ways an infant is challenged physiologically when feeding </a:t>
            </a:r>
          </a:p>
          <a:p>
            <a:pPr lvl="1"/>
            <a:r>
              <a:rPr lang="en-US" sz="2800" dirty="0"/>
              <a:t>State the </a:t>
            </a:r>
            <a:r>
              <a:rPr lang="en-US" sz="2800" dirty="0" smtClean="0"/>
              <a:t>three </a:t>
            </a:r>
            <a:r>
              <a:rPr lang="en-US" sz="2800" dirty="0"/>
              <a:t>main therapeutic interventions a caregiver can implement to support bottle </a:t>
            </a:r>
            <a:r>
              <a:rPr lang="en-US" sz="2800" dirty="0" smtClean="0"/>
              <a:t>feeding</a:t>
            </a:r>
            <a:endParaRPr lang="en-US" sz="2800" dirty="0"/>
          </a:p>
          <a:p>
            <a:pPr lvl="1"/>
            <a:r>
              <a:rPr lang="en-US" sz="2800" dirty="0"/>
              <a:t>List </a:t>
            </a:r>
            <a:r>
              <a:rPr lang="en-US" sz="2800" dirty="0" smtClean="0"/>
              <a:t>two </a:t>
            </a:r>
            <a:r>
              <a:rPr lang="en-US" sz="2800" dirty="0"/>
              <a:t>indicators of when a modified swallow study may be </a:t>
            </a:r>
            <a:r>
              <a:rPr lang="en-US" sz="2800" dirty="0" smtClean="0"/>
              <a:t>warranted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099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Resources…Your Next Steps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954" y="1996630"/>
            <a:ext cx="10458734" cy="419900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Catherine Shaker courses “NICU Swallowing and Feeding”</a:t>
            </a:r>
          </a:p>
          <a:p>
            <a:r>
              <a:rPr lang="en-US" dirty="0" smtClean="0"/>
              <a:t>The SOFFI Method by Erin Ross </a:t>
            </a:r>
            <a:r>
              <a:rPr lang="en-US" dirty="0" err="1" smtClean="0"/>
              <a:t>Ph.D</a:t>
            </a:r>
            <a:r>
              <a:rPr lang="en-US" dirty="0" smtClean="0"/>
              <a:t>, CCC-SLP</a:t>
            </a:r>
          </a:p>
          <a:p>
            <a:r>
              <a:rPr lang="en-US" dirty="0" smtClean="0">
                <a:hlinkClick r:id="rId3"/>
              </a:rPr>
              <a:t>www.Educationresources.com</a:t>
            </a:r>
            <a:r>
              <a:rPr lang="en-US" dirty="0" smtClean="0"/>
              <a:t> – search for NICU courses</a:t>
            </a:r>
          </a:p>
          <a:p>
            <a:r>
              <a:rPr lang="en-US" dirty="0" smtClean="0">
                <a:hlinkClick r:id="rId4"/>
              </a:rPr>
              <a:t>www.Healthychildren.cc</a:t>
            </a:r>
            <a:r>
              <a:rPr lang="en-US" dirty="0" smtClean="0"/>
              <a:t> </a:t>
            </a:r>
          </a:p>
          <a:p>
            <a:r>
              <a:rPr lang="en-US" dirty="0" smtClean="0">
                <a:hlinkClick r:id="rId5"/>
              </a:rPr>
              <a:t>www.Drbrownsbaby.com/medical/webinars</a:t>
            </a:r>
            <a:endParaRPr lang="en-US" dirty="0" smtClean="0"/>
          </a:p>
          <a:p>
            <a:r>
              <a:rPr lang="en-US" dirty="0" smtClean="0"/>
              <a:t>Joan </a:t>
            </a:r>
            <a:r>
              <a:rPr lang="en-US" dirty="0" err="1" smtClean="0"/>
              <a:t>Arvedson’s</a:t>
            </a:r>
            <a:r>
              <a:rPr lang="en-US" dirty="0" smtClean="0"/>
              <a:t> course: Solving Complex Pediatric Feeding and Swallowing Problems</a:t>
            </a:r>
          </a:p>
          <a:p>
            <a:r>
              <a:rPr lang="en-US" dirty="0" smtClean="0"/>
              <a:t>Kristi Brackett course: CAN-EAT Approach and blog: </a:t>
            </a:r>
            <a:r>
              <a:rPr lang="en-US" dirty="0" smtClean="0">
                <a:hlinkClick r:id="rId6"/>
              </a:rPr>
              <a:t>www.Pediatricfeedingnews.com</a:t>
            </a:r>
            <a:endParaRPr lang="en-US" dirty="0" smtClean="0"/>
          </a:p>
          <a:p>
            <a:r>
              <a:rPr lang="en-US" dirty="0" smtClean="0">
                <a:hlinkClick r:id="rId7"/>
              </a:rPr>
              <a:t>http://Neonataltherapists.com</a:t>
            </a:r>
            <a:r>
              <a:rPr lang="en-US" dirty="0" smtClean="0"/>
              <a:t>  - National Association of Neonatal Therapists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0233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04873" y="1518166"/>
            <a:ext cx="10429434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/>
              <a:t>Bingham, P.</a:t>
            </a:r>
            <a:r>
              <a:rPr lang="en-US" sz="1050" i="1" dirty="0" smtClean="0"/>
              <a:t>, </a:t>
            </a:r>
            <a:r>
              <a:rPr lang="en-US" sz="1050" dirty="0"/>
              <a:t>Ashikaga </a:t>
            </a:r>
            <a:r>
              <a:rPr lang="en-US" sz="1050" dirty="0" smtClean="0"/>
              <a:t>T.</a:t>
            </a:r>
            <a:r>
              <a:rPr lang="en-US" sz="1050" i="1" dirty="0" smtClean="0"/>
              <a:t>, &amp; </a:t>
            </a:r>
            <a:r>
              <a:rPr lang="en-US" sz="1050" dirty="0" err="1" smtClean="0"/>
              <a:t>Abbasi</a:t>
            </a:r>
            <a:r>
              <a:rPr lang="en-US" sz="1050" dirty="0" smtClean="0"/>
              <a:t> </a:t>
            </a:r>
            <a:r>
              <a:rPr lang="en-US" sz="1050" dirty="0"/>
              <a:t>S</a:t>
            </a:r>
            <a:r>
              <a:rPr lang="en-US" sz="1050" i="1" dirty="0"/>
              <a:t>. </a:t>
            </a:r>
            <a:r>
              <a:rPr lang="en-US" sz="1050" dirty="0"/>
              <a:t>Prospective study of non-nutritive sucking and feeding skills in premature infants</a:t>
            </a:r>
            <a:r>
              <a:rPr lang="en-US" sz="1050" i="1" dirty="0"/>
              <a:t>. Archives of Disease in Childhood. Fetal and Neonatal Edition </a:t>
            </a:r>
            <a:r>
              <a:rPr lang="en-US" sz="1050" dirty="0"/>
              <a:t>2010</a:t>
            </a:r>
            <a:r>
              <a:rPr lang="en-US" sz="1050" i="1" dirty="0"/>
              <a:t>;</a:t>
            </a:r>
            <a:r>
              <a:rPr lang="en-US" sz="1050" dirty="0"/>
              <a:t>95</a:t>
            </a:r>
            <a:r>
              <a:rPr lang="en-US" sz="1050" i="1" dirty="0"/>
              <a:t>(</a:t>
            </a:r>
            <a:r>
              <a:rPr lang="en-US" sz="1050" dirty="0"/>
              <a:t>3</a:t>
            </a:r>
            <a:r>
              <a:rPr lang="en-US" sz="1050" i="1" dirty="0"/>
              <a:t>):</a:t>
            </a:r>
            <a:r>
              <a:rPr lang="en-US" sz="1050" dirty="0"/>
              <a:t>F194</a:t>
            </a:r>
            <a:r>
              <a:rPr lang="en-US" sz="1050" i="1" dirty="0"/>
              <a:t>-</a:t>
            </a:r>
            <a:r>
              <a:rPr lang="en-US" sz="1050" dirty="0"/>
              <a:t>200</a:t>
            </a:r>
            <a:r>
              <a:rPr lang="en-US" sz="1050" i="1" dirty="0"/>
              <a:t>.</a:t>
            </a:r>
            <a:endParaRPr lang="en-US" sz="105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/>
              <a:t>Brown</a:t>
            </a:r>
            <a:r>
              <a:rPr lang="en-US" sz="1050" dirty="0"/>
              <a:t>, </a:t>
            </a:r>
            <a:r>
              <a:rPr lang="en-US" sz="1050" dirty="0" smtClean="0"/>
              <a:t>L., </a:t>
            </a:r>
            <a:r>
              <a:rPr lang="en-US" sz="1050" dirty="0"/>
              <a:t>Pickler, </a:t>
            </a:r>
            <a:r>
              <a:rPr lang="en-US" sz="1050" dirty="0" smtClean="0"/>
              <a:t>R., </a:t>
            </a:r>
            <a:r>
              <a:rPr lang="en-US" sz="1050" dirty="0"/>
              <a:t>&amp; Wetzel, </a:t>
            </a:r>
            <a:r>
              <a:rPr lang="en-US" sz="1050" dirty="0" smtClean="0"/>
              <a:t>P. </a:t>
            </a:r>
            <a:r>
              <a:rPr lang="en-US" sz="1050" dirty="0"/>
              <a:t>(2014). Maternal attention and preterm infant feeding. </a:t>
            </a:r>
            <a:r>
              <a:rPr lang="en-US" sz="1050" i="1" dirty="0"/>
              <a:t>Journal For Specialists In Pediatric Nursing,</a:t>
            </a:r>
            <a:r>
              <a:rPr lang="en-US" sz="1050" dirty="0"/>
              <a:t> </a:t>
            </a:r>
            <a:r>
              <a:rPr lang="en-US" sz="1050" i="1" dirty="0"/>
              <a:t>19</a:t>
            </a:r>
            <a:r>
              <a:rPr lang="en-US" sz="1050" dirty="0"/>
              <a:t>(3), 257-265. Retrieved May 8,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/>
              <a:t>Browne</a:t>
            </a:r>
            <a:r>
              <a:rPr lang="en-US" sz="1050" dirty="0"/>
              <a:t>, </a:t>
            </a:r>
            <a:r>
              <a:rPr lang="en-US" sz="1050" dirty="0" smtClean="0"/>
              <a:t>J., </a:t>
            </a:r>
            <a:r>
              <a:rPr lang="en-US" sz="1050" dirty="0"/>
              <a:t>&amp; Ross, </a:t>
            </a:r>
            <a:r>
              <a:rPr lang="en-US" sz="1050" dirty="0" smtClean="0"/>
              <a:t>S</a:t>
            </a:r>
            <a:r>
              <a:rPr lang="en-US" sz="1050" dirty="0"/>
              <a:t>. (2011). Eating as a </a:t>
            </a:r>
            <a:r>
              <a:rPr lang="en-US" sz="1050" dirty="0" smtClean="0"/>
              <a:t>neurodevelopmental </a:t>
            </a:r>
            <a:r>
              <a:rPr lang="en-US" sz="1050" dirty="0"/>
              <a:t>process for high-risk newborns. </a:t>
            </a:r>
            <a:r>
              <a:rPr lang="en-US" sz="1050" i="1" dirty="0"/>
              <a:t>Clinics in Perinatology,</a:t>
            </a:r>
            <a:r>
              <a:rPr lang="en-US" sz="1050" dirty="0"/>
              <a:t> </a:t>
            </a:r>
            <a:r>
              <a:rPr lang="en-US" sz="1050" i="1" dirty="0"/>
              <a:t>38</a:t>
            </a:r>
            <a:r>
              <a:rPr lang="en-US" sz="1050" dirty="0"/>
              <a:t>(4), 731-743. Retrieved May 3,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err="1"/>
              <a:t>Cech</a:t>
            </a:r>
            <a:r>
              <a:rPr lang="en-US" sz="1050" dirty="0"/>
              <a:t>, </a:t>
            </a:r>
            <a:r>
              <a:rPr lang="en-US" sz="1050" dirty="0" smtClean="0"/>
              <a:t>D., </a:t>
            </a:r>
            <a:r>
              <a:rPr lang="en-US" sz="1050" dirty="0"/>
              <a:t>&amp; Martin, </a:t>
            </a:r>
            <a:r>
              <a:rPr lang="en-US" sz="1050" dirty="0" smtClean="0"/>
              <a:t>S. </a:t>
            </a:r>
            <a:r>
              <a:rPr lang="en-US" sz="1050" dirty="0"/>
              <a:t>(2002). </a:t>
            </a:r>
            <a:r>
              <a:rPr lang="en-US" sz="1050" i="1" dirty="0"/>
              <a:t>Functional movement development: Across the life span</a:t>
            </a:r>
            <a:r>
              <a:rPr lang="en-US" sz="1050" dirty="0"/>
              <a:t> (2nd ed.). Philadelphia: W.B. Saunders. </a:t>
            </a:r>
            <a:endParaRPr lang="en-US" sz="105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/>
              <a:t>Clark</a:t>
            </a:r>
            <a:r>
              <a:rPr lang="en-US" sz="1050" dirty="0"/>
              <a:t>, </a:t>
            </a:r>
            <a:r>
              <a:rPr lang="en-US" sz="1050" dirty="0" smtClean="0"/>
              <a:t>L., </a:t>
            </a:r>
            <a:r>
              <a:rPr lang="en-US" sz="1050" dirty="0"/>
              <a:t>Kennedy, </a:t>
            </a:r>
            <a:r>
              <a:rPr lang="en-US" sz="1050" dirty="0" smtClean="0"/>
              <a:t>G., </a:t>
            </a:r>
            <a:r>
              <a:rPr lang="en-US" sz="1050" dirty="0" err="1"/>
              <a:t>Pring</a:t>
            </a:r>
            <a:r>
              <a:rPr lang="en-US" sz="1050" dirty="0"/>
              <a:t>, </a:t>
            </a:r>
            <a:r>
              <a:rPr lang="en-US" sz="1050" dirty="0" smtClean="0"/>
              <a:t>T., &amp; </a:t>
            </a:r>
            <a:r>
              <a:rPr lang="en-US" sz="1050" dirty="0" err="1" smtClean="0"/>
              <a:t>Hird</a:t>
            </a:r>
            <a:r>
              <a:rPr lang="en-US" sz="1050" dirty="0"/>
              <a:t>, M. (2007). Improving bottle feeding in preterm infants: </a:t>
            </a:r>
            <a:r>
              <a:rPr lang="en-US" sz="1050" dirty="0" smtClean="0"/>
              <a:t>Investigating </a:t>
            </a:r>
            <a:r>
              <a:rPr lang="en-US" sz="1050" dirty="0"/>
              <a:t>the elevated side-lying position. </a:t>
            </a:r>
            <a:r>
              <a:rPr lang="en-US" sz="1050" i="1" dirty="0"/>
              <a:t>Infant</a:t>
            </a:r>
            <a:r>
              <a:rPr lang="en-US" sz="1050" dirty="0"/>
              <a:t>, 3, 154-158.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/>
              <a:t>Daniels</a:t>
            </a:r>
            <a:r>
              <a:rPr lang="en-US" sz="1050" dirty="0"/>
              <a:t>, </a:t>
            </a:r>
            <a:r>
              <a:rPr lang="en-US" sz="1050" dirty="0" smtClean="0"/>
              <a:t>H., </a:t>
            </a:r>
            <a:r>
              <a:rPr lang="en-US" sz="1050" dirty="0" err="1"/>
              <a:t>Casaer</a:t>
            </a:r>
            <a:r>
              <a:rPr lang="en-US" sz="1050" dirty="0"/>
              <a:t>, </a:t>
            </a:r>
            <a:r>
              <a:rPr lang="en-US" sz="1050" dirty="0" smtClean="0"/>
              <a:t>P., </a:t>
            </a:r>
            <a:r>
              <a:rPr lang="en-US" sz="1050" dirty="0" err="1"/>
              <a:t>Devlieger</a:t>
            </a:r>
            <a:r>
              <a:rPr lang="en-US" sz="1050" dirty="0"/>
              <a:t>, </a:t>
            </a:r>
            <a:r>
              <a:rPr lang="en-US" sz="1050" dirty="0" smtClean="0"/>
              <a:t>H., &amp; </a:t>
            </a:r>
            <a:r>
              <a:rPr lang="en-US" sz="1050" dirty="0" err="1" smtClean="0"/>
              <a:t>Eggermont</a:t>
            </a:r>
            <a:r>
              <a:rPr lang="en-US" sz="1050" dirty="0"/>
              <a:t>, E. (1986) Mechanisms of feeding efficiency in preterm infants. </a:t>
            </a:r>
            <a:r>
              <a:rPr lang="en-US" sz="1050" i="1" dirty="0"/>
              <a:t>Journal of Pediatric Gastroenterology and Nutrition</a:t>
            </a:r>
            <a:r>
              <a:rPr lang="en-US" sz="1050" dirty="0"/>
              <a:t>, 5, 593-596.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err="1" smtClean="0"/>
              <a:t>Fraker</a:t>
            </a:r>
            <a:r>
              <a:rPr lang="en-US" sz="1050" dirty="0"/>
              <a:t>, </a:t>
            </a:r>
            <a:r>
              <a:rPr lang="en-US" sz="1050" dirty="0" smtClean="0"/>
              <a:t>C., </a:t>
            </a:r>
            <a:r>
              <a:rPr lang="en-US" sz="1050" dirty="0"/>
              <a:t>&amp; </a:t>
            </a:r>
            <a:r>
              <a:rPr lang="en-US" sz="1050" dirty="0" err="1"/>
              <a:t>Walbert</a:t>
            </a:r>
            <a:r>
              <a:rPr lang="en-US" sz="1050" dirty="0"/>
              <a:t>, L. (2003). </a:t>
            </a:r>
            <a:r>
              <a:rPr lang="en-US" sz="1050" i="1" dirty="0"/>
              <a:t>Evaluation and treatment of pediatric feeding disorders: From NICU to childhood</a:t>
            </a:r>
            <a:r>
              <a:rPr lang="en-US" sz="1050" dirty="0"/>
              <a:t>. Temecula, CA: Speech Dynamics.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err="1"/>
              <a:t>Groher</a:t>
            </a:r>
            <a:r>
              <a:rPr lang="en-US" sz="1050" dirty="0"/>
              <a:t>, </a:t>
            </a:r>
            <a:r>
              <a:rPr lang="en-US" sz="1050" dirty="0" smtClean="0"/>
              <a:t>M., </a:t>
            </a:r>
            <a:r>
              <a:rPr lang="en-US" sz="1050" dirty="0"/>
              <a:t>&amp; </a:t>
            </a:r>
            <a:r>
              <a:rPr lang="en-US" sz="1050" dirty="0" err="1"/>
              <a:t>Crary</a:t>
            </a:r>
            <a:r>
              <a:rPr lang="en-US" sz="1050" dirty="0"/>
              <a:t>, </a:t>
            </a:r>
            <a:r>
              <a:rPr lang="en-US" sz="1050" dirty="0" smtClean="0"/>
              <a:t>M. </a:t>
            </a:r>
            <a:r>
              <a:rPr lang="en-US" sz="1050" dirty="0"/>
              <a:t>(2015). </a:t>
            </a:r>
            <a:r>
              <a:rPr lang="en-US" sz="1050" i="1" dirty="0"/>
              <a:t>Dysphagia: clinical management in adults and children</a:t>
            </a:r>
            <a:r>
              <a:rPr lang="en-US" sz="1050" dirty="0"/>
              <a:t>. Elsevier Health Sciences</a:t>
            </a:r>
            <a:r>
              <a:rPr lang="en-US" sz="1050" dirty="0" smtClean="0"/>
              <a:t>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/>
              <a:t>Goldfield</a:t>
            </a:r>
            <a:r>
              <a:rPr lang="en-US" sz="1050" dirty="0"/>
              <a:t>, </a:t>
            </a:r>
            <a:r>
              <a:rPr lang="en-US" sz="1050" dirty="0" smtClean="0"/>
              <a:t>E., </a:t>
            </a:r>
            <a:r>
              <a:rPr lang="en-US" sz="1050" dirty="0"/>
              <a:t>Richardson, </a:t>
            </a:r>
            <a:r>
              <a:rPr lang="en-US" sz="1050" dirty="0" smtClean="0"/>
              <a:t>M., </a:t>
            </a:r>
            <a:r>
              <a:rPr lang="en-US" sz="1050" dirty="0"/>
              <a:t>Lee, </a:t>
            </a:r>
            <a:r>
              <a:rPr lang="en-US" sz="1050" dirty="0" smtClean="0"/>
              <a:t>K., &amp; Margetts</a:t>
            </a:r>
            <a:r>
              <a:rPr lang="en-US" sz="1050" dirty="0"/>
              <a:t>, S</a:t>
            </a:r>
            <a:r>
              <a:rPr lang="en-US" sz="1050" dirty="0" smtClean="0"/>
              <a:t>. </a:t>
            </a:r>
            <a:r>
              <a:rPr lang="en-US" sz="1050" dirty="0"/>
              <a:t>(2006). Coordination of sucking, swallowing, and breathing and oxygen saturation during early infant breastfeeding and bottle feeding. </a:t>
            </a:r>
            <a:r>
              <a:rPr lang="en-US" sz="1050" i="1" dirty="0"/>
              <a:t>Pediatric Research, 60</a:t>
            </a:r>
            <a:r>
              <a:rPr lang="en-US" sz="1050" dirty="0"/>
              <a:t>(4), 450-455. Retrieved May 22,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err="1" smtClean="0"/>
              <a:t>Gosa</a:t>
            </a:r>
            <a:r>
              <a:rPr lang="en-US" sz="1050" dirty="0"/>
              <a:t>, M</a:t>
            </a:r>
            <a:r>
              <a:rPr lang="en-US" sz="1050" dirty="0" smtClean="0"/>
              <a:t>., </a:t>
            </a:r>
            <a:r>
              <a:rPr lang="en-US" sz="1050" dirty="0"/>
              <a:t>&amp; </a:t>
            </a:r>
            <a:r>
              <a:rPr lang="en-US" sz="1050" dirty="0" err="1"/>
              <a:t>Corkins</a:t>
            </a:r>
            <a:r>
              <a:rPr lang="en-US" sz="1050" dirty="0"/>
              <a:t>, M</a:t>
            </a:r>
            <a:r>
              <a:rPr lang="en-US" sz="1050" dirty="0" smtClean="0"/>
              <a:t>. </a:t>
            </a:r>
            <a:r>
              <a:rPr lang="en-US" sz="1050" dirty="0"/>
              <a:t>(2015). Necrotizing e</a:t>
            </a:r>
            <a:r>
              <a:rPr lang="en-US" sz="1050" dirty="0" smtClean="0"/>
              <a:t>nterocolitis </a:t>
            </a:r>
            <a:r>
              <a:rPr lang="en-US" sz="1050" dirty="0"/>
              <a:t>and the </a:t>
            </a:r>
            <a:r>
              <a:rPr lang="en-US" sz="1050" dirty="0" smtClean="0"/>
              <a:t>use </a:t>
            </a:r>
            <a:r>
              <a:rPr lang="en-US" sz="1050" dirty="0"/>
              <a:t>of t</a:t>
            </a:r>
            <a:r>
              <a:rPr lang="en-US" sz="1050" dirty="0" smtClean="0"/>
              <a:t>hickened liquids</a:t>
            </a:r>
            <a:r>
              <a:rPr lang="en-US" sz="1050" dirty="0"/>
              <a:t>. </a:t>
            </a:r>
            <a:r>
              <a:rPr lang="en-US" sz="1050" i="1" dirty="0"/>
              <a:t>Perspectives on Swallowing and Swallowing Disorders,</a:t>
            </a:r>
            <a:r>
              <a:rPr lang="en-US" sz="1050" dirty="0"/>
              <a:t> </a:t>
            </a:r>
            <a:r>
              <a:rPr lang="en-US" sz="1050" i="1" dirty="0"/>
              <a:t>24</a:t>
            </a:r>
            <a:r>
              <a:rPr lang="en-US" sz="1050" dirty="0"/>
              <a:t>, 44-49. Retrieved May 9,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err="1" smtClean="0"/>
              <a:t>Gosa</a:t>
            </a:r>
            <a:r>
              <a:rPr lang="en-US" sz="1050" dirty="0"/>
              <a:t>, </a:t>
            </a:r>
            <a:r>
              <a:rPr lang="en-US" sz="1050" dirty="0" smtClean="0"/>
              <a:t>M., </a:t>
            </a:r>
            <a:r>
              <a:rPr lang="en-US" sz="1050" dirty="0"/>
              <a:t>Schooling, </a:t>
            </a:r>
            <a:r>
              <a:rPr lang="en-US" sz="1050" dirty="0" smtClean="0"/>
              <a:t>T., </a:t>
            </a:r>
            <a:r>
              <a:rPr lang="en-US" sz="1050" dirty="0"/>
              <a:t>&amp; Coleman, J. (2011). Thickened </a:t>
            </a:r>
            <a:r>
              <a:rPr lang="en-US" sz="1050" dirty="0" smtClean="0"/>
              <a:t>liquids </a:t>
            </a:r>
            <a:r>
              <a:rPr lang="en-US" sz="1050" dirty="0"/>
              <a:t>as a </a:t>
            </a:r>
            <a:r>
              <a:rPr lang="en-US" sz="1050" dirty="0" smtClean="0"/>
              <a:t>treatment </a:t>
            </a:r>
            <a:r>
              <a:rPr lang="en-US" sz="1050" dirty="0"/>
              <a:t>for </a:t>
            </a:r>
            <a:r>
              <a:rPr lang="en-US" sz="1050" dirty="0" smtClean="0"/>
              <a:t>children </a:t>
            </a:r>
            <a:r>
              <a:rPr lang="en-US" sz="1050" dirty="0"/>
              <a:t>w</a:t>
            </a:r>
            <a:r>
              <a:rPr lang="en-US" sz="1050" dirty="0" smtClean="0"/>
              <a:t>ith </a:t>
            </a:r>
            <a:r>
              <a:rPr lang="en-US" sz="1050" dirty="0"/>
              <a:t>d</a:t>
            </a:r>
            <a:r>
              <a:rPr lang="en-US" sz="1050" dirty="0" smtClean="0"/>
              <a:t>ysphagia </a:t>
            </a:r>
            <a:r>
              <a:rPr lang="en-US" sz="1050" dirty="0"/>
              <a:t>and </a:t>
            </a:r>
            <a:r>
              <a:rPr lang="en-US" sz="1050" dirty="0" smtClean="0"/>
              <a:t>associated </a:t>
            </a:r>
            <a:r>
              <a:rPr lang="en-US" sz="1050" dirty="0"/>
              <a:t>a</a:t>
            </a:r>
            <a:r>
              <a:rPr lang="en-US" sz="1050" dirty="0" smtClean="0"/>
              <a:t>dverse </a:t>
            </a:r>
            <a:r>
              <a:rPr lang="en-US" sz="1050" dirty="0"/>
              <a:t>a</a:t>
            </a:r>
            <a:r>
              <a:rPr lang="en-US" sz="1050" dirty="0" smtClean="0"/>
              <a:t>ffects</a:t>
            </a:r>
            <a:r>
              <a:rPr lang="en-US" sz="1050" dirty="0"/>
              <a:t>. </a:t>
            </a:r>
            <a:r>
              <a:rPr lang="en-US" sz="1050" i="1" dirty="0"/>
              <a:t>ICAN: Infant, Child, and &amp; Adolescent Nutrition,</a:t>
            </a:r>
            <a:r>
              <a:rPr lang="en-US" sz="1050" dirty="0"/>
              <a:t> </a:t>
            </a:r>
            <a:r>
              <a:rPr lang="en-US" sz="1050" i="1" dirty="0"/>
              <a:t>3</a:t>
            </a:r>
            <a:r>
              <a:rPr lang="en-US" sz="1050" dirty="0"/>
              <a:t>(6), 344-350. Retrieved May 9,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/>
              <a:t>Hack</a:t>
            </a:r>
            <a:r>
              <a:rPr lang="en-US" sz="1050" dirty="0"/>
              <a:t>, </a:t>
            </a:r>
            <a:r>
              <a:rPr lang="en-US" sz="1050" dirty="0" smtClean="0"/>
              <a:t>M., </a:t>
            </a:r>
            <a:r>
              <a:rPr lang="en-US" sz="1050" dirty="0" err="1"/>
              <a:t>Estrabrook</a:t>
            </a:r>
            <a:r>
              <a:rPr lang="en-US" sz="1050" dirty="0"/>
              <a:t>, </a:t>
            </a:r>
            <a:r>
              <a:rPr lang="en-US" sz="1050" dirty="0" smtClean="0"/>
              <a:t>M., &amp; </a:t>
            </a:r>
            <a:r>
              <a:rPr lang="en-US" sz="1050" dirty="0"/>
              <a:t>Robertson, </a:t>
            </a:r>
            <a:r>
              <a:rPr lang="en-US" sz="1050" dirty="0" smtClean="0"/>
              <a:t>S</a:t>
            </a:r>
            <a:r>
              <a:rPr lang="en-US" sz="1050" dirty="0"/>
              <a:t>. (1985). Development of sucking rhythm in preterm infants. </a:t>
            </a:r>
            <a:r>
              <a:rPr lang="en-US" sz="1050" i="1" dirty="0"/>
              <a:t>Early Human Development, </a:t>
            </a:r>
            <a:r>
              <a:rPr lang="en-US" sz="1050" dirty="0"/>
              <a:t>11, 133-140.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/>
              <a:t>Harding </a:t>
            </a:r>
            <a:r>
              <a:rPr lang="en-US" sz="1050" dirty="0" smtClean="0"/>
              <a:t>C.</a:t>
            </a:r>
            <a:r>
              <a:rPr lang="en-US" sz="1050" i="1" dirty="0" smtClean="0"/>
              <a:t>, </a:t>
            </a:r>
            <a:r>
              <a:rPr lang="en-US" sz="1050" dirty="0" smtClean="0"/>
              <a:t>Law, J.</a:t>
            </a:r>
            <a:r>
              <a:rPr lang="en-US" sz="1050" i="1" dirty="0" smtClean="0"/>
              <a:t>, &amp; </a:t>
            </a:r>
            <a:r>
              <a:rPr lang="en-US" sz="1050" dirty="0" err="1" smtClean="0"/>
              <a:t>Pring</a:t>
            </a:r>
            <a:r>
              <a:rPr lang="en-US" sz="1050" dirty="0" smtClean="0"/>
              <a:t>, </a:t>
            </a:r>
            <a:r>
              <a:rPr lang="en-US" sz="1050" dirty="0"/>
              <a:t>T</a:t>
            </a:r>
            <a:r>
              <a:rPr lang="en-US" sz="1050" i="1" dirty="0"/>
              <a:t>. </a:t>
            </a:r>
            <a:r>
              <a:rPr lang="en-US" sz="1050" dirty="0"/>
              <a:t>(2006). The use of non-nutritive sucking to promote functional sucking skills in premature infants: </a:t>
            </a:r>
            <a:r>
              <a:rPr lang="en-US" sz="1050" dirty="0" smtClean="0"/>
              <a:t>An </a:t>
            </a:r>
            <a:r>
              <a:rPr lang="en-US" sz="1050" dirty="0"/>
              <a:t>exploratory trial</a:t>
            </a:r>
            <a:r>
              <a:rPr lang="en-US" sz="1050" i="1" dirty="0"/>
              <a:t>. Infant, </a:t>
            </a:r>
            <a:r>
              <a:rPr lang="en-US" sz="1050" dirty="0"/>
              <a:t>2</a:t>
            </a:r>
            <a:r>
              <a:rPr lang="en-US" sz="1050" i="1" dirty="0"/>
              <a:t>(</a:t>
            </a:r>
            <a:r>
              <a:rPr lang="en-US" sz="1050" dirty="0"/>
              <a:t>6</a:t>
            </a:r>
            <a:r>
              <a:rPr lang="en-US" sz="1050" i="1" dirty="0"/>
              <a:t>):</a:t>
            </a:r>
            <a:r>
              <a:rPr lang="en-US" sz="1050" dirty="0"/>
              <a:t>238</a:t>
            </a:r>
            <a:r>
              <a:rPr lang="en-US" sz="1050" i="1" dirty="0"/>
              <a:t>-</a:t>
            </a:r>
            <a:r>
              <a:rPr lang="en-US" sz="1050" dirty="0"/>
              <a:t>43</a:t>
            </a:r>
            <a:r>
              <a:rPr lang="en-US" sz="1050" i="1" dirty="0"/>
              <a:t>.</a:t>
            </a:r>
            <a:endParaRPr lang="en-US" sz="105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/>
              <a:t>Herbert, M. (2003). </a:t>
            </a:r>
            <a:r>
              <a:rPr lang="en-US" sz="1050" i="1" dirty="0"/>
              <a:t>Typical and atypical development: From conception to adolescence</a:t>
            </a:r>
            <a:r>
              <a:rPr lang="en-US" sz="1050" dirty="0"/>
              <a:t>. Malden, MA: Blackwell.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/>
              <a:t>Huang, R., Forbes, D., &amp; Davies, M. (2002) Feed </a:t>
            </a:r>
            <a:r>
              <a:rPr lang="en-US" sz="1050" dirty="0"/>
              <a:t>thickener for newborn infants with gastro-</a:t>
            </a:r>
            <a:r>
              <a:rPr lang="en-US" sz="1050" dirty="0" err="1"/>
              <a:t>oesophageal</a:t>
            </a:r>
            <a:r>
              <a:rPr lang="en-US" sz="1050" dirty="0"/>
              <a:t> reflux. </a:t>
            </a:r>
            <a:r>
              <a:rPr lang="en-US" sz="1050" i="1" dirty="0"/>
              <a:t>Cochrane </a:t>
            </a:r>
            <a:r>
              <a:rPr lang="en-US" sz="1050" i="1" dirty="0" smtClean="0"/>
              <a:t>Database</a:t>
            </a:r>
            <a:r>
              <a:rPr lang="en-US" sz="1050" dirty="0"/>
              <a:t> </a:t>
            </a:r>
            <a:r>
              <a:rPr lang="en-US" sz="1050" i="1" dirty="0" smtClean="0"/>
              <a:t>of </a:t>
            </a:r>
            <a:r>
              <a:rPr lang="en-US" sz="1050" i="1" dirty="0"/>
              <a:t>Systematic Reviews </a:t>
            </a:r>
            <a:r>
              <a:rPr lang="en-US" sz="1050" dirty="0"/>
              <a:t>2002, Issue 3. Art. No.: CD003211. DOI: 10.1002/14651858.CD003211.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err="1"/>
              <a:t>Ianniruberto</a:t>
            </a:r>
            <a:r>
              <a:rPr lang="en-US" sz="1050" dirty="0"/>
              <a:t>, A., &amp; </a:t>
            </a:r>
            <a:r>
              <a:rPr lang="en-US" sz="1050" dirty="0" err="1"/>
              <a:t>Tajani</a:t>
            </a:r>
            <a:r>
              <a:rPr lang="en-US" sz="1050" dirty="0"/>
              <a:t>, E. (1981). </a:t>
            </a:r>
            <a:r>
              <a:rPr lang="en-US" sz="1050" dirty="0" err="1"/>
              <a:t>Ultrasonographic</a:t>
            </a:r>
            <a:r>
              <a:rPr lang="en-US" sz="1050" dirty="0"/>
              <a:t> study of fetal movements. </a:t>
            </a:r>
            <a:r>
              <a:rPr lang="en-US" sz="1050" i="1" dirty="0"/>
              <a:t>Seminars in Perinatology,</a:t>
            </a:r>
            <a:r>
              <a:rPr lang="en-US" sz="1050" dirty="0"/>
              <a:t> </a:t>
            </a:r>
            <a:r>
              <a:rPr lang="en-US" sz="1050" i="1" dirty="0"/>
              <a:t>5</a:t>
            </a:r>
            <a:r>
              <a:rPr lang="en-US" sz="1050" dirty="0"/>
              <a:t>(2), 175-181. Retrieved May 3,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/>
              <a:t>Jackman K</a:t>
            </a:r>
            <a:r>
              <a:rPr lang="en-US" sz="1050" dirty="0" smtClean="0"/>
              <a:t>. </a:t>
            </a:r>
            <a:r>
              <a:rPr lang="en-US" sz="1050" dirty="0"/>
              <a:t>(2013). Go with the flow: Choosing a feeding system for infants in the neonatal intensive care unit and beyond based on flow performance. Newborn &amp; Infant Nursing Reviews, 13, 31–34. doi:10.1053/j.nainr.2012.12.003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/>
              <a:t>Lau, C., </a:t>
            </a:r>
            <a:r>
              <a:rPr lang="en-US" sz="1050" dirty="0" err="1"/>
              <a:t>Fucile</a:t>
            </a:r>
            <a:r>
              <a:rPr lang="en-US" sz="1050" dirty="0"/>
              <a:t>, S., </a:t>
            </a:r>
            <a:r>
              <a:rPr lang="en-US" sz="1050" dirty="0" err="1"/>
              <a:t>Gisel</a:t>
            </a:r>
            <a:r>
              <a:rPr lang="en-US" sz="1050" dirty="0"/>
              <a:t>, E.G. (2012). Impact of nonnutritive oral motor stimulation and infant massage therapy on oral feeding skills of preterm infants. </a:t>
            </a:r>
            <a:r>
              <a:rPr lang="en-US" sz="1050" i="1" dirty="0"/>
              <a:t>Journal of Neonatal –Perinatal Medicine, 5</a:t>
            </a:r>
            <a:r>
              <a:rPr lang="en-US" sz="1050" dirty="0"/>
              <a:t>, 311-317. Retrieved May 22, 2018</a:t>
            </a:r>
            <a:r>
              <a:rPr lang="en-US" sz="1050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8797039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10093" y="1669312"/>
            <a:ext cx="9867014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50" dirty="0"/>
              <a:t>Lessen, </a:t>
            </a:r>
            <a:r>
              <a:rPr lang="en-US" sz="1050" dirty="0" smtClean="0"/>
              <a:t>B. </a:t>
            </a:r>
            <a:r>
              <a:rPr lang="en-US" sz="1050" dirty="0"/>
              <a:t>(2011). Effect of the premature infant oral motor intervention on feeding progression and length of stay in preterm infants. </a:t>
            </a:r>
            <a:r>
              <a:rPr lang="en-US" sz="1050" i="1" dirty="0"/>
              <a:t>Advances in Neonatal Care: Official Journal of the National Association of Neonatal Nurses, 11</a:t>
            </a:r>
            <a:r>
              <a:rPr lang="en-US" sz="1050" dirty="0"/>
              <a:t>(2), 129-139. Retrieved May 22, </a:t>
            </a:r>
            <a:r>
              <a:rPr lang="en-US" sz="1050" dirty="0" smtClean="0"/>
              <a:t>2018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/>
              <a:t>Morris</a:t>
            </a:r>
            <a:r>
              <a:rPr lang="en-US" sz="1050" dirty="0"/>
              <a:t>, S</a:t>
            </a:r>
            <a:r>
              <a:rPr lang="en-US" sz="1050" dirty="0" smtClean="0"/>
              <a:t>., </a:t>
            </a:r>
            <a:r>
              <a:rPr lang="en-US" sz="1050" dirty="0"/>
              <a:t>&amp; Klein, </a:t>
            </a:r>
            <a:r>
              <a:rPr lang="en-US" sz="1050" dirty="0" smtClean="0"/>
              <a:t>M. </a:t>
            </a:r>
            <a:r>
              <a:rPr lang="en-US" sz="1050" dirty="0"/>
              <a:t>(1987). </a:t>
            </a:r>
            <a:r>
              <a:rPr lang="en-US" sz="1050" i="1" dirty="0"/>
              <a:t>Pre-feeding Skills: A comprehensive resource for feeding development. </a:t>
            </a:r>
            <a:r>
              <a:rPr lang="en-US" sz="1050" dirty="0" err="1"/>
              <a:t>Tuscon</a:t>
            </a:r>
            <a:r>
              <a:rPr lang="en-US" sz="1050" dirty="0"/>
              <a:t>, </a:t>
            </a:r>
            <a:r>
              <a:rPr lang="en-US" sz="1050" dirty="0" err="1"/>
              <a:t>Ariz</a:t>
            </a:r>
            <a:r>
              <a:rPr lang="en-US" sz="1050" dirty="0"/>
              <a:t>: Therapy Skill Builders.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err="1"/>
              <a:t>Nyqvist</a:t>
            </a:r>
            <a:r>
              <a:rPr lang="en-US" sz="1050" dirty="0"/>
              <a:t>, </a:t>
            </a:r>
            <a:r>
              <a:rPr lang="en-US" sz="1050" dirty="0" smtClean="0"/>
              <a:t>K., et al. (</a:t>
            </a:r>
            <a:r>
              <a:rPr lang="en-US" sz="1050" dirty="0"/>
              <a:t>2010). State of the art and recommendations. Kangaroo mother care: </a:t>
            </a:r>
            <a:r>
              <a:rPr lang="en-US" sz="1050" dirty="0" smtClean="0"/>
              <a:t>Application </a:t>
            </a:r>
            <a:r>
              <a:rPr lang="en-US" sz="1050" dirty="0"/>
              <a:t>in a high-tech environment. </a:t>
            </a:r>
            <a:r>
              <a:rPr lang="en-US" sz="1050" i="1" dirty="0" err="1"/>
              <a:t>Acta</a:t>
            </a:r>
            <a:r>
              <a:rPr lang="en-US" sz="1050" i="1" dirty="0"/>
              <a:t> </a:t>
            </a:r>
            <a:r>
              <a:rPr lang="en-US" sz="1050" i="1" dirty="0" err="1"/>
              <a:t>Pediatrica</a:t>
            </a:r>
            <a:r>
              <a:rPr lang="en-US" sz="1050" i="1" dirty="0"/>
              <a:t>, 99</a:t>
            </a:r>
            <a:r>
              <a:rPr lang="en-US" sz="1050" dirty="0"/>
              <a:t>(6), 812-819. Retrieved May 22,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/>
              <a:t>Park, J., </a:t>
            </a:r>
            <a:r>
              <a:rPr lang="en-US" sz="1050" dirty="0" err="1"/>
              <a:t>Thoyre</a:t>
            </a:r>
            <a:r>
              <a:rPr lang="en-US" sz="1050" dirty="0"/>
              <a:t>, S., </a:t>
            </a:r>
            <a:r>
              <a:rPr lang="en-US" sz="1050" dirty="0" err="1"/>
              <a:t>Knafl</a:t>
            </a:r>
            <a:r>
              <a:rPr lang="en-US" sz="1050" dirty="0"/>
              <a:t>, G., Hodges, E. &amp; Nix, B. (2014). Efficacy of semi-elevated side-lying positioning during bottle-feeding of very preterm infants. </a:t>
            </a:r>
            <a:r>
              <a:rPr lang="en-US" sz="1050" i="1" dirty="0"/>
              <a:t>Journal of Perinatal &amp; Neonatal Nursing</a:t>
            </a:r>
            <a:r>
              <a:rPr lang="en-US" sz="1050" dirty="0"/>
              <a:t>, 28, 69-79.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/>
              <a:t>Pineda, </a:t>
            </a:r>
            <a:r>
              <a:rPr lang="en-US" sz="1050" dirty="0" smtClean="0"/>
              <a:t>R. </a:t>
            </a:r>
            <a:r>
              <a:rPr lang="en-US" sz="1050" dirty="0"/>
              <a:t>(2011). Predictors of breastfeeding and </a:t>
            </a:r>
            <a:r>
              <a:rPr lang="en-US" sz="1050" dirty="0" err="1"/>
              <a:t>breastmilk</a:t>
            </a:r>
            <a:r>
              <a:rPr lang="en-US" sz="1050" dirty="0"/>
              <a:t> feeding among very low birth weight infants. </a:t>
            </a:r>
            <a:r>
              <a:rPr lang="en-US" sz="1050" i="1" dirty="0"/>
              <a:t>Breastfeeding Medicine: The Official Journal of the Academy of Breastfeeding Medicine, 6</a:t>
            </a:r>
            <a:r>
              <a:rPr lang="en-US" sz="1050" dirty="0"/>
              <a:t>(1), 15-19. Retrieved May 22,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err="1"/>
              <a:t>Pinelli</a:t>
            </a:r>
            <a:r>
              <a:rPr lang="en-US" sz="1050" dirty="0"/>
              <a:t> J</a:t>
            </a:r>
            <a:r>
              <a:rPr lang="en-US" sz="1050" i="1" dirty="0"/>
              <a:t>, </a:t>
            </a:r>
            <a:r>
              <a:rPr lang="en-US" sz="1050" i="1" dirty="0" smtClean="0"/>
              <a:t>&amp; </a:t>
            </a:r>
            <a:r>
              <a:rPr lang="en-US" sz="1050" dirty="0" smtClean="0"/>
              <a:t>Symington </a:t>
            </a:r>
            <a:r>
              <a:rPr lang="en-US" sz="1050" dirty="0"/>
              <a:t>A</a:t>
            </a:r>
            <a:r>
              <a:rPr lang="en-US" sz="1050" i="1" dirty="0"/>
              <a:t>. (2005). </a:t>
            </a:r>
            <a:r>
              <a:rPr lang="en-US" sz="1050" dirty="0"/>
              <a:t>Non-nutritive sucking for promoting physiologic stability and nutrition in preterm infants</a:t>
            </a:r>
            <a:r>
              <a:rPr lang="en-US" sz="1050" i="1" dirty="0"/>
              <a:t>. Cochrane Database of Systematic Reviews, Issue </a:t>
            </a:r>
            <a:r>
              <a:rPr lang="en-US" sz="1050" dirty="0"/>
              <a:t>4</a:t>
            </a:r>
            <a:r>
              <a:rPr lang="en-US" sz="1050" i="1" dirty="0"/>
              <a:t>. [DOI: </a:t>
            </a:r>
            <a:r>
              <a:rPr lang="en-US" sz="1050" u="sng" dirty="0">
                <a:hlinkClick r:id="rId3" tooltip="Link to external resource: 10.1002/14651858.CD001071.pub2"/>
              </a:rPr>
              <a:t>10.1002/14651858.CD001071.pub2</a:t>
            </a:r>
            <a:r>
              <a:rPr lang="en-US" sz="1050" i="1" dirty="0"/>
              <a:t>]</a:t>
            </a:r>
            <a:endParaRPr lang="en-US" sz="105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/>
              <a:t>Ross, E</a:t>
            </a:r>
            <a:r>
              <a:rPr lang="en-US" sz="1050" dirty="0" smtClean="0"/>
              <a:t>., </a:t>
            </a:r>
            <a:r>
              <a:rPr lang="en-US" sz="1050" dirty="0"/>
              <a:t>&amp; </a:t>
            </a:r>
            <a:r>
              <a:rPr lang="en-US" sz="1050" dirty="0" err="1"/>
              <a:t>Philbin</a:t>
            </a:r>
            <a:r>
              <a:rPr lang="en-US" sz="1050" dirty="0"/>
              <a:t>, K</a:t>
            </a:r>
            <a:r>
              <a:rPr lang="en-US" sz="1050" dirty="0" smtClean="0"/>
              <a:t>. </a:t>
            </a:r>
            <a:r>
              <a:rPr lang="en-US" sz="1050" dirty="0"/>
              <a:t>(2011). The SOFFI Reference Guide: Text, Algorithms, and Appendices: A </a:t>
            </a:r>
            <a:r>
              <a:rPr lang="en-US" sz="1050" dirty="0" err="1"/>
              <a:t>Manualized</a:t>
            </a:r>
            <a:r>
              <a:rPr lang="en-US" sz="1050" dirty="0"/>
              <a:t> Method for Quality Bottle-Feedings. </a:t>
            </a:r>
            <a:r>
              <a:rPr lang="en-US" sz="1050" i="1" dirty="0"/>
              <a:t>Journal of Perinatal &amp; Neonatal Nursing,</a:t>
            </a:r>
            <a:r>
              <a:rPr lang="en-US" sz="1050" dirty="0"/>
              <a:t> </a:t>
            </a:r>
            <a:r>
              <a:rPr lang="en-US" sz="1050" i="1" dirty="0"/>
              <a:t>25</a:t>
            </a:r>
            <a:r>
              <a:rPr lang="en-US" sz="1050" dirty="0"/>
              <a:t>(4), 349-357. Retrieved May 3,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err="1"/>
              <a:t>Thoyre</a:t>
            </a:r>
            <a:r>
              <a:rPr lang="en-US" sz="1050" dirty="0"/>
              <a:t>, </a:t>
            </a:r>
            <a:r>
              <a:rPr lang="en-US" sz="1050" dirty="0" smtClean="0"/>
              <a:t>S., </a:t>
            </a:r>
            <a:r>
              <a:rPr lang="en-US" sz="1050" dirty="0" err="1"/>
              <a:t>Holditch</a:t>
            </a:r>
            <a:r>
              <a:rPr lang="en-US" sz="1050" dirty="0"/>
              <a:t>-Davis, D., Schwartz, </a:t>
            </a:r>
            <a:r>
              <a:rPr lang="en-US" sz="1050" dirty="0" smtClean="0"/>
              <a:t>T., Melendez-Roman</a:t>
            </a:r>
            <a:r>
              <a:rPr lang="en-US" sz="1050" dirty="0"/>
              <a:t>, </a:t>
            </a:r>
            <a:r>
              <a:rPr lang="en-US" sz="1050" dirty="0" smtClean="0"/>
              <a:t>C., </a:t>
            </a:r>
            <a:r>
              <a:rPr lang="en-US" sz="1050" dirty="0"/>
              <a:t>Nix, W. (2012). </a:t>
            </a:r>
            <a:r>
              <a:rPr lang="en-US" sz="1050" dirty="0" err="1"/>
              <a:t>Coregulated</a:t>
            </a:r>
            <a:r>
              <a:rPr lang="en-US" sz="1050" dirty="0"/>
              <a:t> approach to feeding preterm infants with lung disease: effects during feeding. </a:t>
            </a:r>
            <a:r>
              <a:rPr lang="en-US" sz="1050" i="1" dirty="0"/>
              <a:t>Nursing Research, 61</a:t>
            </a:r>
            <a:r>
              <a:rPr lang="en-US" sz="1050" dirty="0"/>
              <a:t>(4), 242-251. Retrieved May 22,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/>
              <a:t>Woods, C. W., Oliver, T., Lewis, K., &amp; Yang, Q. (2012). Development of necrotizing </a:t>
            </a:r>
            <a:r>
              <a:rPr lang="en-US" sz="1050" dirty="0" err="1"/>
              <a:t>enterocolitis</a:t>
            </a:r>
            <a:r>
              <a:rPr lang="en-US" sz="1050" dirty="0"/>
              <a:t> in premature infants receiving thickened feeds using </a:t>
            </a:r>
            <a:r>
              <a:rPr lang="en-US" sz="1050" dirty="0" err="1"/>
              <a:t>SimplyThick</a:t>
            </a:r>
            <a:r>
              <a:rPr lang="en-US" sz="1050" dirty="0"/>
              <a:t>®. </a:t>
            </a:r>
            <a:r>
              <a:rPr lang="en-US" sz="1050" i="1" dirty="0"/>
              <a:t>Journal Of Perinatology: Official Journal Of The California Perinatal Association,</a:t>
            </a:r>
            <a:r>
              <a:rPr lang="en-US" sz="1050" dirty="0"/>
              <a:t> </a:t>
            </a:r>
            <a:r>
              <a:rPr lang="en-US" sz="1050" i="1" dirty="0"/>
              <a:t>32</a:t>
            </a:r>
            <a:r>
              <a:rPr lang="en-US" sz="1050" dirty="0"/>
              <a:t>(2), 150-152. Retrieved May 11,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/>
              <a:t>Yilmaz, G., </a:t>
            </a:r>
            <a:r>
              <a:rPr lang="en-US" sz="1050" dirty="0" err="1"/>
              <a:t>Caylan</a:t>
            </a:r>
            <a:r>
              <a:rPr lang="en-US" sz="1050" dirty="0"/>
              <a:t>, N., </a:t>
            </a:r>
            <a:r>
              <a:rPr lang="en-US" sz="1050" dirty="0" err="1"/>
              <a:t>Karacan</a:t>
            </a:r>
            <a:r>
              <a:rPr lang="en-US" sz="1050" dirty="0"/>
              <a:t>, C.D., </a:t>
            </a:r>
            <a:r>
              <a:rPr lang="en-US" sz="1050" dirty="0" err="1"/>
              <a:t>Bodur</a:t>
            </a:r>
            <a:r>
              <a:rPr lang="en-US" sz="1050" dirty="0"/>
              <a:t>, l., </a:t>
            </a:r>
            <a:r>
              <a:rPr lang="en-US" sz="1050" dirty="0" smtClean="0"/>
              <a:t>&amp; </a:t>
            </a:r>
            <a:r>
              <a:rPr lang="en-US" sz="1050" dirty="0" err="1" smtClean="0"/>
              <a:t>Gokcay</a:t>
            </a:r>
            <a:r>
              <a:rPr lang="en-US" sz="1050" dirty="0"/>
              <a:t>, G. (2014). Effect of cup feeding and bottle feeding on breastfeeding in later preterm infants: A</a:t>
            </a:r>
            <a:r>
              <a:rPr lang="en-US" sz="1050" dirty="0" smtClean="0"/>
              <a:t> </a:t>
            </a:r>
            <a:r>
              <a:rPr lang="en-US" sz="1050" dirty="0"/>
              <a:t>randomized controlled study</a:t>
            </a:r>
            <a:r>
              <a:rPr lang="en-US" sz="1050" i="1" dirty="0"/>
              <a:t>. Journal of Human Lactation: Official Journal of International Lactation Consultant Association, 30</a:t>
            </a:r>
            <a:r>
              <a:rPr lang="en-US" sz="1050" dirty="0"/>
              <a:t>(2), 174-179. Retrieved May 22,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/>
              <a:t>Zhang, Y.</a:t>
            </a:r>
            <a:r>
              <a:rPr lang="en-US" sz="1050" i="1" dirty="0" smtClean="0"/>
              <a:t>, </a:t>
            </a:r>
            <a:r>
              <a:rPr lang="en-US" sz="1050" dirty="0" err="1" smtClean="0"/>
              <a:t>Lyu</a:t>
            </a:r>
            <a:r>
              <a:rPr lang="en-US" sz="1050" dirty="0" smtClean="0"/>
              <a:t>, T.</a:t>
            </a:r>
            <a:r>
              <a:rPr lang="en-US" sz="1050" i="1" dirty="0" smtClean="0"/>
              <a:t>, </a:t>
            </a:r>
            <a:r>
              <a:rPr lang="en-US" sz="1050" dirty="0" smtClean="0"/>
              <a:t>Hu, X.</a:t>
            </a:r>
            <a:r>
              <a:rPr lang="en-US" sz="1050" i="1" dirty="0" smtClean="0"/>
              <a:t>, </a:t>
            </a:r>
            <a:r>
              <a:rPr lang="en-US" sz="1050" dirty="0" smtClean="0"/>
              <a:t>Shi, P.</a:t>
            </a:r>
            <a:r>
              <a:rPr lang="en-US" sz="1050" i="1" dirty="0" smtClean="0"/>
              <a:t>, </a:t>
            </a:r>
            <a:r>
              <a:rPr lang="en-US" sz="1050" dirty="0" smtClean="0"/>
              <a:t>Cao, Y.</a:t>
            </a:r>
            <a:r>
              <a:rPr lang="en-US" sz="1050" i="1" dirty="0" smtClean="0"/>
              <a:t>, &amp; </a:t>
            </a:r>
            <a:r>
              <a:rPr lang="en-US" sz="1050" dirty="0" err="1" smtClean="0"/>
              <a:t>Latour</a:t>
            </a:r>
            <a:r>
              <a:rPr lang="en-US" sz="1050" dirty="0" smtClean="0"/>
              <a:t>, J</a:t>
            </a:r>
            <a:r>
              <a:rPr lang="en-US" sz="1050" i="1" dirty="0" smtClean="0"/>
              <a:t>. </a:t>
            </a:r>
            <a:r>
              <a:rPr lang="en-US" sz="1050" i="1" dirty="0"/>
              <a:t>(2014). </a:t>
            </a:r>
            <a:r>
              <a:rPr lang="en-US" sz="1050" dirty="0"/>
              <a:t>Effect of nonnutritive sucking and oral stimulation on feeding performance in preterm infants: </a:t>
            </a:r>
            <a:r>
              <a:rPr lang="en-US" sz="1050" dirty="0" smtClean="0"/>
              <a:t>A </a:t>
            </a:r>
            <a:r>
              <a:rPr lang="en-US" sz="1050" dirty="0"/>
              <a:t>randomized controlled trial</a:t>
            </a:r>
            <a:r>
              <a:rPr lang="en-US" sz="1050" i="1" dirty="0"/>
              <a:t>. </a:t>
            </a:r>
            <a:r>
              <a:rPr lang="en-US" sz="1050" i="1" dirty="0" err="1"/>
              <a:t>Paediatric</a:t>
            </a:r>
            <a:r>
              <a:rPr lang="en-US" sz="1050" i="1" dirty="0"/>
              <a:t> Critical Care Medicine, </a:t>
            </a:r>
            <a:r>
              <a:rPr lang="en-US" sz="1050" dirty="0"/>
              <a:t>15</a:t>
            </a:r>
            <a:r>
              <a:rPr lang="en-US" sz="1050" i="1" dirty="0"/>
              <a:t>(</a:t>
            </a:r>
            <a:r>
              <a:rPr lang="en-US" sz="1050" dirty="0"/>
              <a:t>7</a:t>
            </a:r>
            <a:r>
              <a:rPr lang="en-US" sz="1050" i="1" dirty="0"/>
              <a:t>):</a:t>
            </a:r>
            <a:r>
              <a:rPr lang="en-US" sz="1050" dirty="0"/>
              <a:t>608</a:t>
            </a:r>
            <a:r>
              <a:rPr lang="en-US" sz="1050" i="1" dirty="0"/>
              <a:t>-</a:t>
            </a:r>
            <a:r>
              <a:rPr lang="en-US" sz="1050" dirty="0"/>
              <a:t>14</a:t>
            </a:r>
            <a:r>
              <a:rPr lang="en-US" sz="1050" i="1" dirty="0"/>
              <a:t>.</a:t>
            </a:r>
            <a:endParaRPr lang="en-US" sz="1050" dirty="0"/>
          </a:p>
          <a:p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080833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800" dirty="0"/>
              <a:t>Review of Normal Development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idx="1"/>
          </p:nvPr>
        </p:nvSpPr>
        <p:spPr>
          <a:xfrm>
            <a:off x="523354" y="1868335"/>
            <a:ext cx="9784080" cy="420624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indent="167195" algn="ctr" rtl="0">
              <a:spcBef>
                <a:spcPts val="747"/>
              </a:spcBef>
              <a:buClr>
                <a:srgbClr val="000000"/>
              </a:buClr>
              <a:buSzPct val="29729"/>
              <a:buNone/>
            </a:pPr>
            <a:r>
              <a:rPr lang="en-US" dirty="0">
                <a:solidFill>
                  <a:schemeClr val="tx1"/>
                </a:solidFill>
              </a:rPr>
              <a:t>Sensory Development	</a:t>
            </a:r>
            <a:endParaRPr lang="en-US" dirty="0" smtClean="0">
              <a:solidFill>
                <a:schemeClr val="tx1"/>
              </a:solidFill>
            </a:endParaRPr>
          </a:p>
          <a:p>
            <a:pPr lvl="0" indent="167195" rtl="0">
              <a:spcBef>
                <a:spcPts val="747"/>
              </a:spcBef>
              <a:buClr>
                <a:srgbClr val="000000"/>
              </a:buClr>
              <a:buSzPct val="29729"/>
              <a:buNone/>
            </a:pPr>
            <a:r>
              <a:rPr lang="en-US" dirty="0" smtClean="0">
                <a:solidFill>
                  <a:schemeClr val="tx1"/>
                </a:solidFill>
              </a:rPr>
              <a:t>Fetal Period:</a:t>
            </a:r>
          </a:p>
          <a:p>
            <a:pPr lvl="0" indent="167195" rtl="0">
              <a:spcBef>
                <a:spcPts val="747"/>
              </a:spcBef>
              <a:buClr>
                <a:srgbClr val="000000"/>
              </a:buClr>
              <a:buSzPct val="29729"/>
              <a:buNone/>
            </a:pPr>
            <a:endParaRPr lang="en-US" sz="3733" dirty="0">
              <a:solidFill>
                <a:schemeClr val="lt2"/>
              </a:solidFill>
            </a:endParaRPr>
          </a:p>
          <a:p>
            <a:pPr lvl="0" indent="167195" rtl="0">
              <a:spcBef>
                <a:spcPts val="747"/>
              </a:spcBef>
              <a:buClr>
                <a:srgbClr val="000000"/>
              </a:buClr>
              <a:buSzPct val="29729"/>
              <a:buNone/>
            </a:pPr>
            <a:endParaRPr lang="en-US" sz="3733" dirty="0" smtClean="0">
              <a:solidFill>
                <a:schemeClr val="lt2"/>
              </a:solidFill>
            </a:endParaRPr>
          </a:p>
          <a:p>
            <a:pPr lvl="0" indent="167195" rtl="0">
              <a:spcBef>
                <a:spcPts val="747"/>
              </a:spcBef>
              <a:buClr>
                <a:srgbClr val="000000"/>
              </a:buClr>
              <a:buSzPct val="29729"/>
              <a:buNone/>
            </a:pPr>
            <a:endParaRPr lang="en-US" sz="3733" dirty="0" smtClean="0">
              <a:solidFill>
                <a:schemeClr val="lt2"/>
              </a:solidFill>
            </a:endParaRPr>
          </a:p>
          <a:p>
            <a:pPr lvl="0" indent="167195" rtl="0">
              <a:spcBef>
                <a:spcPts val="747"/>
              </a:spcBef>
              <a:buClr>
                <a:srgbClr val="000000"/>
              </a:buClr>
              <a:buSzPct val="29729"/>
              <a:buNone/>
            </a:pPr>
            <a:endParaRPr lang="en-US" sz="3733" dirty="0">
              <a:solidFill>
                <a:schemeClr val="lt2"/>
              </a:solidFill>
            </a:endParaRPr>
          </a:p>
          <a:p>
            <a:pPr lvl="0" indent="167195" rtl="0">
              <a:spcBef>
                <a:spcPts val="747"/>
              </a:spcBef>
              <a:buClr>
                <a:srgbClr val="000000"/>
              </a:buClr>
              <a:buSzPct val="29729"/>
              <a:buNone/>
            </a:pPr>
            <a:endParaRPr lang="en-US" sz="3733" dirty="0" smtClean="0">
              <a:solidFill>
                <a:schemeClr val="lt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57551" y="6201082"/>
            <a:ext cx="16930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Cech</a:t>
            </a:r>
            <a:r>
              <a:rPr lang="en-US" sz="1400" dirty="0" smtClean="0"/>
              <a:t> &amp; Martin, 2002</a:t>
            </a:r>
            <a:endParaRPr lang="en-US" sz="14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764035798"/>
              </p:ext>
            </p:extLst>
          </p:nvPr>
        </p:nvGraphicFramePr>
        <p:xfrm>
          <a:off x="3075176" y="2504732"/>
          <a:ext cx="5804116" cy="3239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1921565" y="5751409"/>
            <a:ext cx="6824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/>
              <a:t>Be aware of gestational age (GA) vs. chronological age (CA) to help you understand where the baby is in </a:t>
            </a:r>
            <a:r>
              <a:rPr lang="en-US" dirty="0" smtClean="0"/>
              <a:t>development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1499451" y="380944"/>
            <a:ext cx="9601200" cy="14859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800" dirty="0"/>
              <a:t>Review of Normal Development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idx="1"/>
          </p:nvPr>
        </p:nvSpPr>
        <p:spPr>
          <a:xfrm>
            <a:off x="330261" y="1544730"/>
            <a:ext cx="10972800" cy="5047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dirty="0"/>
              <a:t>Motor Development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-US" dirty="0" smtClean="0"/>
              <a:t>   Fetal Period:  </a:t>
            </a:r>
          </a:p>
          <a:p>
            <a:pPr marL="0" lvl="0" indent="0" rtl="0">
              <a:spcBef>
                <a:spcPts val="0"/>
              </a:spcBef>
              <a:buNone/>
            </a:pPr>
            <a:endParaRPr lang="en-US" sz="3000" dirty="0"/>
          </a:p>
          <a:p>
            <a:pPr marL="0" lvl="0" indent="0" rtl="0">
              <a:spcBef>
                <a:spcPts val="0"/>
              </a:spcBef>
              <a:buNone/>
            </a:pPr>
            <a:endParaRPr lang="en-US" sz="3000" dirty="0" smtClean="0"/>
          </a:p>
          <a:p>
            <a:pPr marL="0" lvl="0" indent="0" rtl="0">
              <a:spcBef>
                <a:spcPts val="0"/>
              </a:spcBef>
              <a:buNone/>
            </a:pPr>
            <a:endParaRPr lang="en-US" sz="3000" dirty="0"/>
          </a:p>
          <a:p>
            <a:pPr marL="0" lvl="0" indent="0" rtl="0">
              <a:spcBef>
                <a:spcPts val="0"/>
              </a:spcBef>
              <a:buNone/>
            </a:pPr>
            <a:endParaRPr lang="en-US" sz="3000" dirty="0" smtClean="0"/>
          </a:p>
          <a:p>
            <a:pPr marL="0" lvl="0" indent="0" rtl="0">
              <a:spcBef>
                <a:spcPts val="0"/>
              </a:spcBef>
              <a:buNone/>
            </a:pPr>
            <a:endParaRPr lang="en-US" sz="3000" dirty="0"/>
          </a:p>
          <a:p>
            <a:pPr marL="0" lvl="0" indent="0" rtl="0">
              <a:spcBef>
                <a:spcPts val="0"/>
              </a:spcBef>
              <a:buNone/>
            </a:pPr>
            <a:endParaRPr lang="en-US" sz="3000" dirty="0" smtClean="0"/>
          </a:p>
          <a:p>
            <a:pPr marL="0" lvl="0" indent="0" rtl="0">
              <a:spcBef>
                <a:spcPts val="0"/>
              </a:spcBef>
              <a:buNone/>
            </a:pPr>
            <a:endParaRPr lang="en-US" sz="3000" dirty="0"/>
          </a:p>
          <a:p>
            <a:pPr marL="0" lvl="0" indent="0" rtl="0">
              <a:spcBef>
                <a:spcPts val="0"/>
              </a:spcBef>
              <a:buNone/>
            </a:pPr>
            <a:endParaRPr lang="en-US" sz="3000" dirty="0"/>
          </a:p>
        </p:txBody>
      </p:sp>
      <p:sp>
        <p:nvSpPr>
          <p:cNvPr id="2" name="TextBox 1"/>
          <p:cNvSpPr txBox="1"/>
          <p:nvPr/>
        </p:nvSpPr>
        <p:spPr>
          <a:xfrm>
            <a:off x="8872637" y="2893273"/>
            <a:ext cx="2722418" cy="1754326"/>
          </a:xfrm>
          <a:prstGeom prst="rect">
            <a:avLst/>
          </a:prstGeom>
          <a:ln>
            <a:solidFill>
              <a:schemeClr val="bg1"/>
            </a:solidFill>
            <a:round/>
          </a:ln>
          <a:effectLst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Oral feeding can begin as early as 32 weeks when sucking bursts and pauses are </a:t>
            </a:r>
            <a:r>
              <a:rPr lang="en-US" dirty="0" smtClean="0">
                <a:solidFill>
                  <a:schemeClr val="tx1"/>
                </a:solidFill>
              </a:rPr>
              <a:t>observed. Supports </a:t>
            </a:r>
            <a:r>
              <a:rPr lang="en-US" dirty="0" smtClean="0">
                <a:solidFill>
                  <a:schemeClr val="tx1"/>
                </a:solidFill>
              </a:rPr>
              <a:t>for successful feeding are often </a:t>
            </a:r>
            <a:r>
              <a:rPr lang="en-US" dirty="0" smtClean="0">
                <a:solidFill>
                  <a:schemeClr val="tx1"/>
                </a:solidFill>
              </a:rPr>
              <a:t>required.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33492" y="5735780"/>
            <a:ext cx="172515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err="1" smtClean="0"/>
              <a:t>Ianniruberto</a:t>
            </a:r>
            <a:r>
              <a:rPr lang="en-US" sz="1100" dirty="0" smtClean="0"/>
              <a:t> A, et al., 1981</a:t>
            </a:r>
          </a:p>
          <a:p>
            <a:pPr algn="ctr"/>
            <a:r>
              <a:rPr lang="en-US" sz="1100" dirty="0" smtClean="0"/>
              <a:t>Hack, et al., 1985</a:t>
            </a:r>
          </a:p>
          <a:p>
            <a:pPr algn="ctr"/>
            <a:r>
              <a:rPr lang="en-US" sz="1100" dirty="0" smtClean="0"/>
              <a:t>Daniels, et al., 1986</a:t>
            </a:r>
            <a:endParaRPr lang="en-US" sz="11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795647078"/>
              </p:ext>
            </p:extLst>
          </p:nvPr>
        </p:nvGraphicFramePr>
        <p:xfrm>
          <a:off x="2647881" y="2295226"/>
          <a:ext cx="5804116" cy="3239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7730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Review of Normal Development</a:t>
            </a:r>
            <a:endParaRPr lang="en-US" sz="4800" dirty="0"/>
          </a:p>
        </p:txBody>
      </p:sp>
      <p:sp>
        <p:nvSpPr>
          <p:cNvPr id="6" name="Shape 92"/>
          <p:cNvSpPr txBox="1">
            <a:spLocks/>
          </p:cNvSpPr>
          <p:nvPr/>
        </p:nvSpPr>
        <p:spPr>
          <a:xfrm>
            <a:off x="501384" y="1941179"/>
            <a:ext cx="10972800" cy="514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 smtClean="0"/>
              <a:t>Motor Development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 smtClean="0"/>
              <a:t>   Postpartum: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600" dirty="0" smtClean="0"/>
          </a:p>
          <a:p>
            <a:pPr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600" dirty="0" smtClean="0"/>
          </a:p>
          <a:p>
            <a:pPr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600" dirty="0" smtClean="0"/>
          </a:p>
          <a:p>
            <a:pPr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600" dirty="0" smtClean="0"/>
          </a:p>
          <a:p>
            <a:pPr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600" dirty="0" smtClean="0"/>
          </a:p>
          <a:p>
            <a:pPr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600" dirty="0" smtClean="0"/>
          </a:p>
          <a:p>
            <a:pPr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 smtClean="0"/>
              <a:t>If they are not sitting, they are not munching.  If they are not crawling, do not expect lateralization.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8368551" y="6139543"/>
            <a:ext cx="23935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Morris &amp; Klein, 2000</a:t>
            </a:r>
            <a:endParaRPr lang="en-US" sz="16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217161830"/>
              </p:ext>
            </p:extLst>
          </p:nvPr>
        </p:nvGraphicFramePr>
        <p:xfrm>
          <a:off x="2947412" y="2428472"/>
          <a:ext cx="5804116" cy="3239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38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Under the Microscope…</a:t>
            </a:r>
          </a:p>
        </p:txBody>
      </p:sp>
      <p:sp>
        <p:nvSpPr>
          <p:cNvPr id="6" name="Rectangle 5"/>
          <p:cNvSpPr/>
          <p:nvPr/>
        </p:nvSpPr>
        <p:spPr>
          <a:xfrm>
            <a:off x="2319131" y="1497503"/>
            <a:ext cx="90346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Feeding is a multi-system, coordinated event that involves all organs, muscles, and </a:t>
            </a:r>
            <a:r>
              <a:rPr lang="en-US" sz="2400" dirty="0" smtClean="0"/>
              <a:t>senses</a:t>
            </a:r>
            <a:r>
              <a:rPr lang="en-US" sz="2400" dirty="0"/>
              <a:t>.</a:t>
            </a:r>
            <a:endParaRPr lang="en-US" sz="2400" dirty="0"/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u="sng" dirty="0"/>
              <a:t>Breathing</a:t>
            </a:r>
            <a:r>
              <a:rPr lang="en-US" sz="2400" dirty="0"/>
              <a:t> is the body’s first priority.  </a:t>
            </a:r>
            <a:r>
              <a:rPr lang="en-US" sz="2400" dirty="0" smtClean="0"/>
              <a:t>In order to eat, the body must feel </a:t>
            </a:r>
            <a:r>
              <a:rPr lang="en-US" sz="2400" dirty="0" smtClean="0"/>
              <a:t>good.</a:t>
            </a:r>
            <a:endParaRPr lang="en-US" sz="2400" dirty="0" smtClean="0"/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Skills to eat must come first.  If there is a negative feedback loop, </a:t>
            </a:r>
          </a:p>
          <a:p>
            <a:pPr marL="270955"/>
            <a:r>
              <a:rPr lang="en-US" sz="2400" dirty="0"/>
              <a:t>skills will not be developed, and no matter how “hungry” they are, </a:t>
            </a:r>
          </a:p>
          <a:p>
            <a:pPr marL="270955"/>
            <a:r>
              <a:rPr lang="en-US" sz="2400" dirty="0"/>
              <a:t>they will not eat</a:t>
            </a:r>
            <a:r>
              <a:rPr lang="en-US" sz="2400" dirty="0" smtClean="0"/>
              <a:t>.  This is true for infants, toddlers, and adults.</a:t>
            </a:r>
          </a:p>
          <a:p>
            <a:pPr marL="270955"/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If a child is not eating, there is a REASON.  </a:t>
            </a:r>
            <a:r>
              <a:rPr lang="en-US" sz="2400" dirty="0" smtClean="0"/>
              <a:t>Therapy/supports </a:t>
            </a:r>
            <a:r>
              <a:rPr lang="en-US" sz="2400" dirty="0"/>
              <a:t>may </a:t>
            </a:r>
            <a:r>
              <a:rPr lang="en-US" sz="2400" dirty="0" smtClean="0"/>
              <a:t>help address </a:t>
            </a:r>
            <a:r>
              <a:rPr lang="en-US" sz="2400" dirty="0"/>
              <a:t>some areas, but will not </a:t>
            </a:r>
            <a:r>
              <a:rPr lang="en-US" sz="2400" dirty="0" smtClean="0"/>
              <a:t>always fix </a:t>
            </a:r>
            <a:r>
              <a:rPr lang="en-US" sz="2400" dirty="0"/>
              <a:t>the problem.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62122" y="6082749"/>
            <a:ext cx="2570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Groher</a:t>
            </a:r>
            <a:r>
              <a:rPr lang="en-US" dirty="0" smtClean="0"/>
              <a:t> &amp; </a:t>
            </a:r>
            <a:r>
              <a:rPr lang="en-US" dirty="0" err="1" smtClean="0"/>
              <a:t>Crary</a:t>
            </a:r>
            <a:r>
              <a:rPr lang="en-US" dirty="0" smtClean="0"/>
              <a:t>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115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All That Hinders </a:t>
            </a:r>
            <a:r>
              <a:rPr lang="en-US" sz="1800" dirty="0" smtClean="0"/>
              <a:t>(Inclusive of but not limited to…)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258" y="1690690"/>
            <a:ext cx="9613861" cy="452112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Younger age at first feeding (32 weeks versus 38 weeks)</a:t>
            </a:r>
          </a:p>
          <a:p>
            <a:pPr lvl="1"/>
            <a:r>
              <a:rPr lang="en-US" dirty="0" smtClean="0"/>
              <a:t>Decreased time of development of the cortex = decreased </a:t>
            </a:r>
            <a:r>
              <a:rPr lang="en-US" dirty="0"/>
              <a:t>coordination for Suck Swallow </a:t>
            </a:r>
            <a:r>
              <a:rPr lang="en-US" dirty="0" smtClean="0"/>
              <a:t>Breathe pattern</a:t>
            </a:r>
          </a:p>
          <a:p>
            <a:r>
              <a:rPr lang="en-US" dirty="0" smtClean="0"/>
              <a:t>Anatomical/Physical Illnesses: </a:t>
            </a:r>
          </a:p>
          <a:p>
            <a:pPr lvl="1"/>
            <a:r>
              <a:rPr lang="en-US" dirty="0" smtClean="0"/>
              <a:t>Cleft Lip/Palate, Pierre Robin sequence, </a:t>
            </a:r>
            <a:r>
              <a:rPr lang="en-US" dirty="0" err="1" smtClean="0"/>
              <a:t>Laryngo</a:t>
            </a:r>
            <a:r>
              <a:rPr lang="en-US" dirty="0" smtClean="0"/>
              <a:t>/Tracheomalacia</a:t>
            </a:r>
          </a:p>
          <a:p>
            <a:r>
              <a:rPr lang="en-US" dirty="0" smtClean="0"/>
              <a:t>Respiratory illnesses: </a:t>
            </a:r>
          </a:p>
          <a:p>
            <a:pPr lvl="1"/>
            <a:r>
              <a:rPr lang="en-US" dirty="0" smtClean="0"/>
              <a:t>BPD (Bronchopulmonary dysplasia), Increased work of breathing</a:t>
            </a:r>
          </a:p>
          <a:p>
            <a:r>
              <a:rPr lang="en-US" dirty="0" smtClean="0"/>
              <a:t>Gastrointestinal issues:</a:t>
            </a:r>
          </a:p>
          <a:p>
            <a:pPr lvl="1"/>
            <a:r>
              <a:rPr lang="en-US" dirty="0" smtClean="0"/>
              <a:t>NEC (Necrotizing enterocolitis)</a:t>
            </a:r>
          </a:p>
          <a:p>
            <a:pPr lvl="1"/>
            <a:r>
              <a:rPr lang="en-US" dirty="0" smtClean="0"/>
              <a:t>GERD, Poor synactive organization</a:t>
            </a:r>
          </a:p>
          <a:p>
            <a:r>
              <a:rPr lang="en-US" dirty="0" smtClean="0"/>
              <a:t>Cardiologic Abnormalities:</a:t>
            </a:r>
          </a:p>
          <a:p>
            <a:pPr lvl="1"/>
            <a:r>
              <a:rPr lang="en-US" dirty="0" smtClean="0"/>
              <a:t>PDA (Patent ductus arteriosus), Poor endurance for the work of feeding</a:t>
            </a:r>
          </a:p>
          <a:p>
            <a:r>
              <a:rPr lang="en-US" dirty="0" smtClean="0"/>
              <a:t>Neurologic Abnormalities: </a:t>
            </a:r>
          </a:p>
          <a:p>
            <a:pPr lvl="1"/>
            <a:r>
              <a:rPr lang="en-US" dirty="0" smtClean="0"/>
              <a:t>IVH (Intraventricular Hemorrhage), HIE, Possible high risk of aspiration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62122" y="6082749"/>
            <a:ext cx="2570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Groher</a:t>
            </a:r>
            <a:r>
              <a:rPr lang="en-US" dirty="0" smtClean="0"/>
              <a:t> &amp; </a:t>
            </a:r>
            <a:r>
              <a:rPr lang="en-US" dirty="0" err="1" smtClean="0"/>
              <a:t>Crary</a:t>
            </a:r>
            <a:r>
              <a:rPr lang="en-US" dirty="0" smtClean="0"/>
              <a:t>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576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All Experiences Matter…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159" y="1714022"/>
            <a:ext cx="11373132" cy="18029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Every feeding experience is a chance for learning.  Are we teaching stress, discomfort, and alarm OR relaxation, safety, and security?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231" y="3792621"/>
            <a:ext cx="107656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solidFill>
                  <a:srgbClr val="000000"/>
                </a:solidFill>
              </a:rPr>
              <a:t>Learning happens in </a:t>
            </a:r>
            <a:r>
              <a:rPr lang="en-US" sz="3200" i="1" u="sng" dirty="0" smtClean="0">
                <a:solidFill>
                  <a:srgbClr val="000000"/>
                </a:solidFill>
              </a:rPr>
              <a:t>relationship</a:t>
            </a:r>
            <a:r>
              <a:rPr lang="en-US" sz="3200" i="1" dirty="0" smtClean="0">
                <a:solidFill>
                  <a:srgbClr val="000000"/>
                </a:solidFill>
              </a:rPr>
              <a:t>. Watch baby’s behavior and </a:t>
            </a:r>
            <a:r>
              <a:rPr lang="en-US" sz="3200" i="1" dirty="0" smtClean="0">
                <a:solidFill>
                  <a:srgbClr val="000000"/>
                </a:solidFill>
              </a:rPr>
              <a:t>respond!</a:t>
            </a:r>
            <a:endParaRPr lang="en-US" sz="32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838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Setting Up for Success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19" y="1714020"/>
            <a:ext cx="10427563" cy="421979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Before feeding, ensure the infant will be able to maintain regulation/stability as the body is challenged: </a:t>
            </a:r>
          </a:p>
          <a:p>
            <a:pPr lvl="1"/>
            <a:r>
              <a:rPr lang="en-US" dirty="0" smtClean="0"/>
              <a:t>A change in blood sugar</a:t>
            </a:r>
          </a:p>
          <a:p>
            <a:pPr lvl="1"/>
            <a:r>
              <a:rPr lang="en-US" dirty="0" smtClean="0"/>
              <a:t>A change in insulin</a:t>
            </a:r>
          </a:p>
          <a:p>
            <a:pPr lvl="1"/>
            <a:r>
              <a:rPr lang="en-US" dirty="0" smtClean="0"/>
              <a:t>Auditory stimuli</a:t>
            </a:r>
          </a:p>
          <a:p>
            <a:pPr lvl="1"/>
            <a:r>
              <a:rPr lang="en-US" dirty="0" smtClean="0"/>
              <a:t>Visual stimuli</a:t>
            </a:r>
          </a:p>
          <a:p>
            <a:pPr lvl="1"/>
            <a:r>
              <a:rPr lang="en-US" dirty="0" smtClean="0"/>
              <a:t>Digestion</a:t>
            </a:r>
          </a:p>
          <a:p>
            <a:pPr lvl="1"/>
            <a:r>
              <a:rPr lang="en-US" dirty="0" smtClean="0"/>
              <a:t>Physical activity/demands (respiration, flexion)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 algn="ctr">
              <a:buNone/>
            </a:pPr>
            <a:r>
              <a:rPr lang="en-US" dirty="0" smtClean="0"/>
              <a:t>When </a:t>
            </a:r>
            <a:r>
              <a:rPr lang="en-US" dirty="0" smtClean="0"/>
              <a:t>you eat, the body must maintain normal </a:t>
            </a:r>
            <a:r>
              <a:rPr lang="en-US" dirty="0" smtClean="0"/>
              <a:t>functioning</a:t>
            </a:r>
            <a:r>
              <a:rPr lang="en-US" dirty="0"/>
              <a:t>.</a:t>
            </a:r>
            <a:endParaRPr lang="en-US" dirty="0" smtClean="0"/>
          </a:p>
          <a:p>
            <a:pPr marL="457200" lvl="1" indent="0" algn="ctr">
              <a:buNone/>
            </a:pPr>
            <a:endParaRPr lang="en-US" dirty="0"/>
          </a:p>
          <a:p>
            <a:pPr marL="457200" lvl="1" indent="0" algn="ctr">
              <a:buNone/>
            </a:pPr>
            <a:r>
              <a:rPr lang="en-US" dirty="0" smtClean="0"/>
              <a:t>If at rest, the infant is stable, it is a good sign they may be challenged to orally </a:t>
            </a:r>
            <a:r>
              <a:rPr lang="en-US" dirty="0" smtClean="0"/>
              <a:t>feed.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74223785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Words>2493</Words>
  <Application>Microsoft Office PowerPoint</Application>
  <PresentationFormat>Widescreen</PresentationFormat>
  <Paragraphs>240</Paragraphs>
  <Slides>22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1_Office Theme</vt:lpstr>
      <vt:lpstr>Infant Feeding: </vt:lpstr>
      <vt:lpstr>Objectives </vt:lpstr>
      <vt:lpstr>Review of Normal Development</vt:lpstr>
      <vt:lpstr>Review of Normal Development</vt:lpstr>
      <vt:lpstr>Review of Normal Development</vt:lpstr>
      <vt:lpstr>Under the Microscope…</vt:lpstr>
      <vt:lpstr>All That Hinders (Inclusive of but not limited to…)</vt:lpstr>
      <vt:lpstr>All Experiences Matter…</vt:lpstr>
      <vt:lpstr>Setting Up for Success</vt:lpstr>
      <vt:lpstr>Setting Up for Success</vt:lpstr>
      <vt:lpstr>Baby Steps</vt:lpstr>
      <vt:lpstr>Therapeutic Supports for the Bottle Fed Infant</vt:lpstr>
      <vt:lpstr>Therapeutic Supports for the Bottle Fed Infant</vt:lpstr>
      <vt:lpstr>Therapeutic Supports for the Breastfed Infant</vt:lpstr>
      <vt:lpstr>Therapeutic Supports for the Breastfed Infant Cont’d</vt:lpstr>
      <vt:lpstr>Reasons to Stop a Feeding</vt:lpstr>
      <vt:lpstr>Infant Signs &amp; Symptoms of Aspiration</vt:lpstr>
      <vt:lpstr>When to Refer For a VFSS</vt:lpstr>
      <vt:lpstr>What About NPO?</vt:lpstr>
      <vt:lpstr>Resources…Your Next Steps</vt:lpstr>
      <vt:lpstr>References</vt:lpstr>
      <vt:lpstr>References (cont’d)</vt:lpstr>
    </vt:vector>
  </TitlesOfParts>
  <Company>SmithBucklin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Curtis, Cameron</dc:creator>
  <cp:lastModifiedBy>Hahn, Eunice</cp:lastModifiedBy>
  <cp:revision>37</cp:revision>
  <dcterms:created xsi:type="dcterms:W3CDTF">2017-09-28T15:52:48Z</dcterms:created>
  <dcterms:modified xsi:type="dcterms:W3CDTF">2019-11-12T17:05:23Z</dcterms:modified>
</cp:coreProperties>
</file>