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8" r:id="rId2"/>
    <p:sldId id="259" r:id="rId3"/>
    <p:sldId id="260" r:id="rId4"/>
    <p:sldId id="261" r:id="rId5"/>
    <p:sldId id="273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87748" autoAdjust="0"/>
  </p:normalViewPr>
  <p:slideViewPr>
    <p:cSldViewPr snapToGrid="0">
      <p:cViewPr varScale="1">
        <p:scale>
          <a:sx n="101" d="100"/>
          <a:sy n="101" d="100"/>
        </p:scale>
        <p:origin x="100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FB1D2-5B0A-704B-8B8E-38538DEC0F6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1243B-C54F-7346-B71C-1AFC9803D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6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243B-C54F-7346-B71C-1AFC9803D9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64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243B-C54F-7346-B71C-1AFC9803D9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46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243B-C54F-7346-B71C-1AFC9803D97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80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243B-C54F-7346-B71C-1AFC9803D97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56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243B-C54F-7346-B71C-1AFC9803D97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79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243B-C54F-7346-B71C-1AFC9803D9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0324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243B-C54F-7346-B71C-1AFC9803D97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63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243B-C54F-7346-B71C-1AFC9803D97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27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1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13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2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7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80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02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6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8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0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065" y="5606980"/>
            <a:ext cx="1480937" cy="125102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00485" y="6531430"/>
            <a:ext cx="10691447" cy="14067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11015" y="251211"/>
            <a:ext cx="11756572" cy="1205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27069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www.asha.org/SIG/Join/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xsha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86543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Mentorship, </a:t>
            </a:r>
            <a:r>
              <a:rPr lang="en-US" b="1" dirty="0" smtClean="0"/>
              <a:t>Networking, </a:t>
            </a:r>
            <a:r>
              <a:rPr lang="en-US" b="1" dirty="0" smtClean="0"/>
              <a:t>and Professional Development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66451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Where to find Continuing Education?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972670" y="1616449"/>
            <a:ext cx="5181600" cy="4351338"/>
          </a:xfrm>
        </p:spPr>
        <p:txBody>
          <a:bodyPr>
            <a:normAutofit fontScale="92500"/>
          </a:bodyPr>
          <a:lstStyle/>
          <a:p>
            <a:r>
              <a:rPr lang="en-US" dirty="0"/>
              <a:t>Online posts, </a:t>
            </a:r>
            <a:r>
              <a:rPr lang="en-US" dirty="0" smtClean="0"/>
              <a:t>i.e., TSHA Medical </a:t>
            </a:r>
            <a:r>
              <a:rPr lang="en-US" dirty="0"/>
              <a:t>Committee </a:t>
            </a:r>
            <a:r>
              <a:rPr lang="en-US" dirty="0" smtClean="0"/>
              <a:t>Facebook page</a:t>
            </a:r>
            <a:r>
              <a:rPr lang="en-US" dirty="0"/>
              <a:t>, local SLP Chapter for professionals, Medical SLP Forum </a:t>
            </a:r>
          </a:p>
          <a:p>
            <a:r>
              <a:rPr lang="en-US" dirty="0"/>
              <a:t>Professional organizations, such as Brain Injury Association of America  </a:t>
            </a:r>
          </a:p>
          <a:p>
            <a:r>
              <a:rPr lang="en-US" dirty="0"/>
              <a:t>ASHA website</a:t>
            </a:r>
          </a:p>
          <a:p>
            <a:r>
              <a:rPr lang="en-US" dirty="0"/>
              <a:t>Institution of practicum or employment </a:t>
            </a:r>
          </a:p>
          <a:p>
            <a:r>
              <a:rPr lang="en-US" dirty="0"/>
              <a:t>Pamphlets sent in mail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254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evidence based pract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75" y="1018343"/>
            <a:ext cx="4762500" cy="389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7085"/>
            <a:ext cx="8229600" cy="1143000"/>
          </a:xfrm>
        </p:spPr>
        <p:txBody>
          <a:bodyPr/>
          <a:lstStyle/>
          <a:p>
            <a:r>
              <a:rPr lang="en-US" b="1" dirty="0"/>
              <a:t>Evidenced Based Practice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1654" y="4805039"/>
            <a:ext cx="4038600" cy="4525963"/>
          </a:xfrm>
        </p:spPr>
        <p:txBody>
          <a:bodyPr/>
          <a:lstStyle/>
          <a:p>
            <a:r>
              <a:rPr lang="en-US" sz="2000" dirty="0"/>
              <a:t>Integrating individual clinical expertise with the best available external clinical evidence from systematic research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3071" y="4909628"/>
            <a:ext cx="4038600" cy="4525963"/>
          </a:xfrm>
        </p:spPr>
        <p:txBody>
          <a:bodyPr/>
          <a:lstStyle/>
          <a:p>
            <a:r>
              <a:rPr lang="en-US" sz="2000" dirty="0"/>
              <a:t>Evidenced based practice helps to support decision making needed for providing high quality patient care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471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853" y="12449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American Speech Language Hearing </a:t>
            </a:r>
            <a:r>
              <a:rPr lang="en-US" sz="3200" dirty="0" smtClean="0"/>
              <a:t>Association (ASHA)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 completion of your Clinical Fellowship Year you can submit your application for Certificate of Clinical Competence in Speech Language Pathology (CCC-SLP)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1853" y="1067229"/>
            <a:ext cx="4038600" cy="4525963"/>
          </a:xfrm>
        </p:spPr>
        <p:txBody>
          <a:bodyPr>
            <a:noAutofit/>
          </a:bodyPr>
          <a:lstStyle/>
          <a:p>
            <a:r>
              <a:rPr lang="en-US" sz="1400" b="1" dirty="0"/>
              <a:t>You will then join ASHA and benefit from membership benefits</a:t>
            </a:r>
          </a:p>
          <a:p>
            <a:r>
              <a:rPr lang="en-US" sz="1400" b="1" dirty="0"/>
              <a:t>Money Saving Discounts</a:t>
            </a:r>
          </a:p>
          <a:p>
            <a:pPr lvl="1"/>
            <a:r>
              <a:rPr lang="en-US" sz="1400" dirty="0"/>
              <a:t>CEU professional development products, ASHA CE Registry, Various money discounts </a:t>
            </a:r>
          </a:p>
          <a:p>
            <a:r>
              <a:rPr lang="en-US" sz="1400" b="1" dirty="0"/>
              <a:t>Knowledge</a:t>
            </a:r>
          </a:p>
          <a:p>
            <a:pPr lvl="1"/>
            <a:r>
              <a:rPr lang="en-US" sz="1400" dirty="0"/>
              <a:t>The ASHA Leader, ASHA Journals and Perspectives </a:t>
            </a:r>
          </a:p>
          <a:p>
            <a:r>
              <a:rPr lang="en-US" sz="1400" b="1" dirty="0"/>
              <a:t>Learning</a:t>
            </a:r>
          </a:p>
          <a:p>
            <a:pPr lvl="1"/>
            <a:r>
              <a:rPr lang="en-US" sz="1400" dirty="0"/>
              <a:t>ASHA Continuing Professional Education Opportunities, ASHA CE Registry, ASHA’s Practice Portal </a:t>
            </a:r>
          </a:p>
          <a:p>
            <a:r>
              <a:rPr lang="en-US" sz="1400" b="1" dirty="0"/>
              <a:t>Career Building</a:t>
            </a:r>
          </a:p>
          <a:p>
            <a:pPr lvl="1"/>
            <a:r>
              <a:rPr lang="en-US" sz="1400" dirty="0"/>
              <a:t>STEP, online mentoring program where student participants are paired with professionals</a:t>
            </a:r>
          </a:p>
          <a:p>
            <a:r>
              <a:rPr lang="en-US" sz="1400" b="1" dirty="0"/>
              <a:t>Advocacy</a:t>
            </a:r>
          </a:p>
          <a:p>
            <a:pPr lvl="1"/>
            <a:r>
              <a:rPr lang="en-US" sz="1400" dirty="0"/>
              <a:t>Reimbursement, health care coverage, educational policies.</a:t>
            </a:r>
          </a:p>
          <a:p>
            <a:r>
              <a:rPr lang="en-US" sz="1400" b="1" dirty="0"/>
              <a:t>Community</a:t>
            </a:r>
          </a:p>
          <a:p>
            <a:pPr lvl="1"/>
            <a:r>
              <a:rPr lang="en-US" sz="1400" dirty="0"/>
              <a:t>ASHA Community, Special Interest Groups, Member Directory </a:t>
            </a:r>
          </a:p>
        </p:txBody>
      </p:sp>
      <p:pic>
        <p:nvPicPr>
          <p:cNvPr id="7170" name="Picture 2" descr="Image result for ash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595" y="4433341"/>
            <a:ext cx="3333750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66470" y="5827057"/>
            <a:ext cx="2330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www.asha.org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852056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49" y="662221"/>
            <a:ext cx="8229600" cy="1143000"/>
          </a:xfrm>
        </p:spPr>
        <p:txBody>
          <a:bodyPr/>
          <a:lstStyle/>
          <a:p>
            <a:r>
              <a:rPr lang="en-US" dirty="0" smtClean="0"/>
              <a:t>Ways to get Involved </a:t>
            </a:r>
            <a:endParaRPr lang="en-US" dirty="0"/>
          </a:p>
        </p:txBody>
      </p:sp>
      <p:pic>
        <p:nvPicPr>
          <p:cNvPr id="4" name="Picture 3" descr="Image result for asha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364" y="1062743"/>
            <a:ext cx="4335780" cy="2276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243" y="1530721"/>
            <a:ext cx="3258341" cy="32583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9145" y="4427216"/>
            <a:ext cx="34445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MISSION: </a:t>
            </a:r>
            <a:r>
              <a:rPr lang="en-US" i="1" dirty="0"/>
              <a:t>Empowering members to provide the highest quality, life-changing care for individuals with communication and related disorders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79882" y="3511175"/>
            <a:ext cx="41685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MISSION: </a:t>
            </a:r>
            <a:r>
              <a:rPr lang="en-US" i="1" dirty="0" smtClean="0"/>
              <a:t>Empowering </a:t>
            </a:r>
            <a:r>
              <a:rPr lang="en-US" i="1" dirty="0"/>
              <a:t>and supporting speech-language pathologists, audiologists, and speech, language, and hearing scientists </a:t>
            </a:r>
            <a:r>
              <a:rPr lang="en-US" i="1" dirty="0" smtClean="0"/>
              <a:t>through</a:t>
            </a:r>
            <a:r>
              <a:rPr lang="en-US" i="1" dirty="0"/>
              <a:t> </a:t>
            </a:r>
            <a:r>
              <a:rPr lang="en-US" i="1" dirty="0" smtClean="0"/>
              <a:t>advancing </a:t>
            </a:r>
            <a:r>
              <a:rPr lang="en-US" i="1" dirty="0"/>
              <a:t>science</a:t>
            </a:r>
            <a:r>
              <a:rPr lang="en-US" i="1" dirty="0" smtClean="0"/>
              <a:t>, setting </a:t>
            </a:r>
            <a:r>
              <a:rPr lang="en-US" i="1" dirty="0"/>
              <a:t>standards</a:t>
            </a:r>
            <a:r>
              <a:rPr lang="en-US" i="1" dirty="0" smtClean="0"/>
              <a:t>, fostering </a:t>
            </a:r>
            <a:r>
              <a:rPr lang="en-US" i="1" dirty="0"/>
              <a:t>excellence </a:t>
            </a:r>
            <a:r>
              <a:rPr lang="en-US" i="1" dirty="0" smtClean="0"/>
              <a:t>in professional </a:t>
            </a:r>
            <a:r>
              <a:rPr lang="en-US" i="1" dirty="0"/>
              <a:t>practice, </a:t>
            </a:r>
            <a:r>
              <a:rPr lang="en-US" i="1" dirty="0" smtClean="0"/>
              <a:t>and advocating </a:t>
            </a:r>
            <a:r>
              <a:rPr lang="en-US" i="1" dirty="0"/>
              <a:t>for members and those they serve.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75294" y="5856941"/>
            <a:ext cx="2356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www.asha.org</a:t>
            </a:r>
            <a:r>
              <a:rPr lang="en-US" dirty="0"/>
              <a:t>/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5529" y="5871882"/>
            <a:ext cx="2480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www.txsha.org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218711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568" y="498976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/>
              <a:t>American Speech Language Hearing Association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you're part of an ASHA Special Interest Group (SIG), you're part of an engaged community of professionals who are just as passionate as you</a:t>
            </a:r>
            <a:r>
              <a:rPr lang="en-US" dirty="0" smtClean="0"/>
              <a:t>!</a:t>
            </a:r>
          </a:p>
          <a:p>
            <a:r>
              <a:rPr lang="en-US" dirty="0"/>
              <a:t>19 SIGS. At least one's right for you! What's your interest?</a:t>
            </a:r>
            <a:endParaRPr lang="en-US" dirty="0" smtClean="0"/>
          </a:p>
          <a:p>
            <a:r>
              <a:rPr lang="en-US" dirty="0">
                <a:hlinkClick r:id="rId2"/>
              </a:rPr>
              <a:t>http://www.asha.org/SIG/Join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Benefits:</a:t>
            </a:r>
          </a:p>
          <a:p>
            <a:pPr lvl="1"/>
            <a:r>
              <a:rPr lang="en-US" dirty="0" smtClean="0"/>
              <a:t>Saving</a:t>
            </a:r>
          </a:p>
          <a:p>
            <a:pPr lvl="2"/>
            <a:r>
              <a:rPr lang="en-US" dirty="0" smtClean="0"/>
              <a:t>Earn CEUs for $5</a:t>
            </a:r>
          </a:p>
          <a:p>
            <a:pPr lvl="2"/>
            <a:r>
              <a:rPr lang="en-US" dirty="0" smtClean="0"/>
              <a:t>Get </a:t>
            </a:r>
            <a:r>
              <a:rPr lang="en-US" dirty="0" smtClean="0"/>
              <a:t>SIG-only </a:t>
            </a:r>
            <a:r>
              <a:rPr lang="en-US" dirty="0"/>
              <a:t>d</a:t>
            </a:r>
            <a:r>
              <a:rPr lang="en-US" dirty="0" smtClean="0"/>
              <a:t>iscounts</a:t>
            </a:r>
            <a:endParaRPr lang="en-US" dirty="0" smtClean="0"/>
          </a:p>
          <a:p>
            <a:pPr lvl="1"/>
            <a:r>
              <a:rPr lang="en-US" dirty="0" smtClean="0"/>
              <a:t>Learning</a:t>
            </a:r>
            <a:endParaRPr lang="en-US" dirty="0" smtClean="0"/>
          </a:p>
          <a:p>
            <a:pPr lvl="2"/>
            <a:r>
              <a:rPr lang="en-US" dirty="0" smtClean="0"/>
              <a:t>Stay on </a:t>
            </a:r>
            <a:r>
              <a:rPr lang="en-US" dirty="0" smtClean="0"/>
              <a:t>top </a:t>
            </a:r>
            <a:r>
              <a:rPr lang="en-US" dirty="0" smtClean="0"/>
              <a:t>of your </a:t>
            </a:r>
            <a:r>
              <a:rPr lang="en-US" dirty="0" smtClean="0"/>
              <a:t>game </a:t>
            </a:r>
            <a:r>
              <a:rPr lang="en-US" dirty="0" smtClean="0"/>
              <a:t>with </a:t>
            </a:r>
            <a:r>
              <a:rPr lang="en-US" i="1" dirty="0" smtClean="0"/>
              <a:t>Perspectives</a:t>
            </a:r>
          </a:p>
          <a:p>
            <a:pPr lvl="2"/>
            <a:r>
              <a:rPr lang="en-US" dirty="0" smtClean="0"/>
              <a:t>Get or </a:t>
            </a:r>
            <a:r>
              <a:rPr lang="en-US" dirty="0" smtClean="0"/>
              <a:t>give </a:t>
            </a:r>
            <a:r>
              <a:rPr lang="en-US" dirty="0"/>
              <a:t>a</a:t>
            </a:r>
            <a:r>
              <a:rPr lang="en-US" dirty="0" smtClean="0"/>
              <a:t>dvice</a:t>
            </a:r>
            <a:endParaRPr lang="en-US" dirty="0" smtClean="0"/>
          </a:p>
          <a:p>
            <a:pPr lvl="1"/>
            <a:r>
              <a:rPr lang="en-US" dirty="0" smtClean="0"/>
              <a:t>Connecting </a:t>
            </a:r>
          </a:p>
          <a:p>
            <a:pPr lvl="2"/>
            <a:r>
              <a:rPr lang="en-US" dirty="0" smtClean="0"/>
              <a:t>ASHA </a:t>
            </a:r>
            <a:r>
              <a:rPr lang="en-US" dirty="0" smtClean="0"/>
              <a:t>community </a:t>
            </a:r>
            <a:r>
              <a:rPr lang="en-US" dirty="0" smtClean="0"/>
              <a:t>page</a:t>
            </a:r>
          </a:p>
          <a:p>
            <a:pPr lvl="2"/>
            <a:r>
              <a:rPr lang="en-US" dirty="0" smtClean="0"/>
              <a:t>Volunteer with your SIG</a:t>
            </a:r>
          </a:p>
        </p:txBody>
      </p:sp>
      <p:pic>
        <p:nvPicPr>
          <p:cNvPr id="5122" name="Picture 2" descr="Special Interest Grou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531" y="1378210"/>
            <a:ext cx="2715486" cy="92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863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join TSHA?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charset="2"/>
              <a:buChar char="§"/>
            </a:pPr>
            <a:r>
              <a:rPr lang="en-US" sz="3500" b="1" i="1" dirty="0"/>
              <a:t>Volunteer on a </a:t>
            </a:r>
            <a:r>
              <a:rPr lang="en-US" sz="3500" b="1" i="1" dirty="0" smtClean="0"/>
              <a:t>committee</a:t>
            </a:r>
            <a:endParaRPr lang="en-US" sz="3500" b="1" i="1" dirty="0"/>
          </a:p>
          <a:p>
            <a:pPr lvl="1">
              <a:buFont typeface="Wingdings" charset="2"/>
              <a:buChar char="§"/>
            </a:pPr>
            <a:r>
              <a:rPr lang="en-US" sz="2700" dirty="0"/>
              <a:t>Be a part of your profession and give back to be a part of decisions made at the state level </a:t>
            </a:r>
          </a:p>
          <a:p>
            <a:pPr lvl="1">
              <a:buFont typeface="Wingdings" charset="2"/>
              <a:buChar char="§"/>
            </a:pPr>
            <a:r>
              <a:rPr lang="en-US" sz="2700" dirty="0">
                <a:hlinkClick r:id="rId2"/>
              </a:rPr>
              <a:t>www.txsha.org</a:t>
            </a:r>
            <a:r>
              <a:rPr lang="en-US" sz="2700" dirty="0"/>
              <a:t> </a:t>
            </a:r>
          </a:p>
          <a:p>
            <a:pPr>
              <a:buFont typeface="Wingdings" charset="2"/>
              <a:buChar char="§"/>
            </a:pPr>
            <a:r>
              <a:rPr lang="en-US" sz="3500" b="1" i="1" dirty="0"/>
              <a:t>Legislative Advocacy </a:t>
            </a:r>
          </a:p>
          <a:p>
            <a:pPr lvl="1">
              <a:buFont typeface="Wingdings" charset="2"/>
              <a:buChar char="§"/>
            </a:pPr>
            <a:r>
              <a:rPr lang="en-US" sz="2700" dirty="0"/>
              <a:t>Monitors legislative issues that affect you and your job</a:t>
            </a:r>
          </a:p>
          <a:p>
            <a:pPr lvl="1">
              <a:buFont typeface="Wingdings" charset="2"/>
              <a:buChar char="§"/>
            </a:pPr>
            <a:r>
              <a:rPr lang="en-US" sz="2700" dirty="0"/>
              <a:t>Address issues related to reimbursement, quality of service delivery and licensure </a:t>
            </a:r>
          </a:p>
          <a:p>
            <a:pPr>
              <a:buFont typeface="Wingdings" charset="2"/>
              <a:buChar char="§"/>
            </a:pPr>
            <a:r>
              <a:rPr lang="en-US" sz="3500" b="1" i="1" dirty="0"/>
              <a:t>Why pay TSHA dues? </a:t>
            </a:r>
            <a:endParaRPr lang="en-US" sz="2200" dirty="0"/>
          </a:p>
          <a:p>
            <a:pPr lvl="1">
              <a:buFont typeface="Wingdings" charset="2"/>
              <a:buChar char="§"/>
            </a:pPr>
            <a:r>
              <a:rPr lang="en-US" sz="3100" dirty="0"/>
              <a:t>Used to support the needs of members, staff, overhead, software, creating and administering new e-learning, CE registry, consultants (legal personnel, PAC management, legislative work, CE processor), board and committee meetings</a:t>
            </a:r>
          </a:p>
          <a:p>
            <a:pPr lvl="1">
              <a:buFont typeface="Wingdings" charset="2"/>
              <a:buChar char="§"/>
            </a:pPr>
            <a:r>
              <a:rPr lang="en-US" sz="3100" dirty="0"/>
              <a:t>TSHA CE Registry</a:t>
            </a:r>
          </a:p>
          <a:p>
            <a:pPr lvl="1">
              <a:buFont typeface="Wingdings" charset="2"/>
              <a:buChar char="§"/>
            </a:pPr>
            <a:r>
              <a:rPr lang="en-US" sz="3100" dirty="0"/>
              <a:t>Receive Publications </a:t>
            </a:r>
          </a:p>
          <a:p>
            <a:pPr lvl="1">
              <a:buFont typeface="Wingdings" charset="2"/>
              <a:buChar char="§"/>
            </a:pPr>
            <a:r>
              <a:rPr lang="en-US" sz="3100" dirty="0"/>
              <a:t>Career Awareness Information </a:t>
            </a:r>
          </a:p>
          <a:p>
            <a:pPr lvl="1">
              <a:buFont typeface="Wingdings" charset="2"/>
              <a:buChar char="§"/>
            </a:pPr>
            <a:r>
              <a:rPr lang="en-US" sz="3100" dirty="0"/>
              <a:t>Online Ethics Course</a:t>
            </a:r>
          </a:p>
          <a:p>
            <a:pPr lvl="1">
              <a:buFont typeface="Wingdings" charset="2"/>
              <a:buChar char="§"/>
            </a:pPr>
            <a:r>
              <a:rPr lang="en-US" sz="3100" dirty="0"/>
              <a:t>Continuing Education, Speech Impairment Legibility Guidelines </a:t>
            </a:r>
          </a:p>
          <a:p>
            <a:pPr lvl="1">
              <a:buFont typeface="Wingdings" charset="2"/>
              <a:buChar char="§"/>
            </a:pPr>
            <a:r>
              <a:rPr lang="en-US" sz="3100" dirty="0"/>
              <a:t>Online Membership Directory </a:t>
            </a:r>
          </a:p>
          <a:p>
            <a:pPr lvl="1">
              <a:buFont typeface="Wingdings" charset="2"/>
              <a:buChar char="§"/>
            </a:pPr>
            <a:r>
              <a:rPr lang="en-US" sz="3100" dirty="0"/>
              <a:t>Scholarships, Research Grants and Service Awards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523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Learner Objectives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At the conclusion of this module, the learner will be able to: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xplain </a:t>
            </a:r>
            <a:r>
              <a:rPr lang="en-US" dirty="0" smtClean="0"/>
              <a:t>the value of having a close mentor in the field as you progress into </a:t>
            </a:r>
            <a:r>
              <a:rPr lang="en-US" dirty="0"/>
              <a:t>c</a:t>
            </a:r>
            <a:r>
              <a:rPr lang="en-US" dirty="0" smtClean="0"/>
              <a:t>linical fellowship </a:t>
            </a:r>
            <a:r>
              <a:rPr lang="en-US" dirty="0" smtClean="0"/>
              <a:t>y</a:t>
            </a:r>
            <a:r>
              <a:rPr lang="en-US" dirty="0" smtClean="0"/>
              <a:t>ear (CFY) </a:t>
            </a:r>
            <a:r>
              <a:rPr lang="en-US" dirty="0" smtClean="0"/>
              <a:t>and beyond for ongoing support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dentify </a:t>
            </a:r>
            <a:r>
              <a:rPr lang="en-US" dirty="0" smtClean="0"/>
              <a:t>the volunteer opportunities available within state and national association to support the ongoing development of the profession 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valuate </a:t>
            </a:r>
            <a:r>
              <a:rPr lang="en-US" dirty="0" smtClean="0"/>
              <a:t>and navigate and find ongoing continuing education </a:t>
            </a:r>
            <a:r>
              <a:rPr lang="en-US" dirty="0" smtClean="0"/>
              <a:t>(CE) opportunities </a:t>
            </a:r>
            <a:r>
              <a:rPr lang="en-US" dirty="0" smtClean="0"/>
              <a:t>in order to maintain required knowledge regarding the latest research related to the scope of practice in which you practice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919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Some of the questions we will answer in this module 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mentoring?</a:t>
            </a:r>
          </a:p>
          <a:p>
            <a:r>
              <a:rPr lang="en-US" dirty="0" smtClean="0"/>
              <a:t>What is networking?</a:t>
            </a:r>
          </a:p>
          <a:p>
            <a:r>
              <a:rPr lang="en-US" dirty="0" smtClean="0"/>
              <a:t>What is evidenced based practice? </a:t>
            </a:r>
          </a:p>
          <a:p>
            <a:r>
              <a:rPr lang="en-US" dirty="0" smtClean="0"/>
              <a:t>What is continuing education?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19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1205" y="239073"/>
            <a:ext cx="9215619" cy="4710487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Mentoring </a:t>
            </a:r>
            <a:r>
              <a:rPr lang="en-US" dirty="0"/>
              <a:t>is a one-to-one trusting relationship that encompasses formal or informal supporting, guiding, coaching, teaching, role modeling, counseling, advocating and networking. </a:t>
            </a:r>
            <a:endParaRPr lang="en-US" dirty="0" smtClean="0"/>
          </a:p>
          <a:p>
            <a:r>
              <a:rPr lang="en-US" dirty="0"/>
              <a:t>Mentoring occurs within and/or outside of the clinical setting and includes personal and career guidance.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9976" y="46971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 smtClean="0"/>
              <a:t>What is mentoring?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72937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a successful Mentoring relationship consist of?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285750" indent="-285750"/>
            <a:r>
              <a:rPr lang="en-US" sz="2000" i="1" dirty="0"/>
              <a:t>Mutual respect </a:t>
            </a:r>
          </a:p>
          <a:p>
            <a:pPr marL="742950" lvl="1" indent="-285750"/>
            <a:r>
              <a:rPr lang="en-US" sz="2000" dirty="0"/>
              <a:t>respect for the mentor and</a:t>
            </a:r>
            <a:br>
              <a:rPr lang="en-US" sz="2000" dirty="0"/>
            </a:br>
            <a:r>
              <a:rPr lang="en-US" sz="2000" dirty="0"/>
              <a:t>mentee’s time, effort, and qualifications</a:t>
            </a:r>
          </a:p>
          <a:p>
            <a:pPr marL="285750" indent="-285750"/>
            <a:r>
              <a:rPr lang="en-US" sz="2000" i="1" dirty="0" smtClean="0"/>
              <a:t>Shared </a:t>
            </a:r>
            <a:r>
              <a:rPr lang="en-US" sz="2000" i="1" dirty="0"/>
              <a:t>values</a:t>
            </a:r>
          </a:p>
          <a:p>
            <a:pPr marL="742950" lvl="1" indent="-285750"/>
            <a:r>
              <a:rPr lang="en-US" sz="2000" dirty="0"/>
              <a:t>Around the mentor and</a:t>
            </a:r>
            <a:br>
              <a:rPr lang="en-US" sz="2000" dirty="0"/>
            </a:br>
            <a:r>
              <a:rPr lang="en-US" sz="2000" dirty="0"/>
              <a:t>mentee’s approach to research, clinical</a:t>
            </a:r>
            <a:br>
              <a:rPr lang="en-US" sz="2000" dirty="0"/>
            </a:br>
            <a:r>
              <a:rPr lang="en-US" sz="2000" dirty="0"/>
              <a:t>work, and personal life</a:t>
            </a:r>
          </a:p>
          <a:p>
            <a:pPr marL="285750" indent="-285750"/>
            <a:r>
              <a:rPr lang="en-US" sz="2000" i="1" dirty="0"/>
              <a:t>Reciprocity</a:t>
            </a:r>
          </a:p>
          <a:p>
            <a:pPr marL="742950" lvl="1" indent="-285750"/>
            <a:r>
              <a:rPr lang="en-US" sz="2000" dirty="0"/>
              <a:t>Bidirectional nature of</a:t>
            </a:r>
            <a:br>
              <a:rPr lang="en-US" sz="2000" dirty="0"/>
            </a:br>
            <a:r>
              <a:rPr lang="en-US" sz="2000" dirty="0"/>
              <a:t>mentoring, including consideration</a:t>
            </a:r>
            <a:br>
              <a:rPr lang="en-US" sz="2000" dirty="0"/>
            </a:br>
            <a:r>
              <a:rPr lang="en-US" sz="2000" dirty="0"/>
              <a:t>of strategies to make the relationship</a:t>
            </a:r>
            <a:br>
              <a:rPr lang="en-US" sz="2000" dirty="0"/>
            </a:br>
            <a:r>
              <a:rPr lang="en-US" sz="2000" dirty="0"/>
              <a:t>sustainable and mutually rewarding</a:t>
            </a:r>
          </a:p>
          <a:p>
            <a:pPr marL="742950" lvl="1" indent="-285750"/>
            <a:endParaRPr lang="en-US" sz="2000" dirty="0"/>
          </a:p>
          <a:p>
            <a:pPr marL="285750" indent="-285750"/>
            <a:r>
              <a:rPr lang="en-US" sz="2000" i="1" dirty="0"/>
              <a:t>Personal connections</a:t>
            </a:r>
          </a:p>
          <a:p>
            <a:pPr marL="742950" lvl="1" indent="-285750"/>
            <a:r>
              <a:rPr lang="en-US" sz="2000" dirty="0"/>
              <a:t>connection between the</a:t>
            </a:r>
            <a:br>
              <a:rPr lang="en-US" sz="2000" dirty="0"/>
            </a:br>
            <a:r>
              <a:rPr lang="en-US" sz="2000" dirty="0"/>
              <a:t>mentor and mentee</a:t>
            </a:r>
          </a:p>
          <a:p>
            <a:pPr marL="285750" indent="-285750"/>
            <a:r>
              <a:rPr lang="en-US" sz="2000" i="1" dirty="0" smtClean="0"/>
              <a:t>Clear </a:t>
            </a:r>
            <a:r>
              <a:rPr lang="en-US" sz="2000" i="1" dirty="0"/>
              <a:t>Expectations</a:t>
            </a:r>
          </a:p>
          <a:p>
            <a:pPr marL="742950" lvl="1" indent="-285750"/>
            <a:r>
              <a:rPr lang="en-US" sz="2000" dirty="0"/>
              <a:t>Expectations of the</a:t>
            </a:r>
            <a:br>
              <a:rPr lang="en-US" sz="2000" dirty="0"/>
            </a:br>
            <a:r>
              <a:rPr lang="en-US" sz="2000" dirty="0"/>
              <a:t>relationship are outlined at the onset and revisited over time; both mentor and</a:t>
            </a:r>
            <a:br>
              <a:rPr lang="en-US" sz="2000" dirty="0"/>
            </a:br>
            <a:r>
              <a:rPr lang="en-US" sz="2000" dirty="0"/>
              <a:t>mentee are held accountable to these</a:t>
            </a:r>
            <a:br>
              <a:rPr lang="en-US" sz="2000" dirty="0"/>
            </a:br>
            <a:r>
              <a:rPr lang="en-US" sz="2000" dirty="0"/>
              <a:t>expectations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937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2345" y="930915"/>
            <a:ext cx="8229600" cy="1143000"/>
          </a:xfrm>
        </p:spPr>
        <p:txBody>
          <a:bodyPr/>
          <a:lstStyle/>
          <a:p>
            <a:r>
              <a:rPr lang="en-US" b="1" dirty="0"/>
              <a:t>Where to find Mentors?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910178" y="2613821"/>
            <a:ext cx="4038600" cy="4525963"/>
          </a:xfrm>
        </p:spPr>
        <p:txBody>
          <a:bodyPr/>
          <a:lstStyle/>
          <a:p>
            <a:r>
              <a:rPr lang="en-US" dirty="0"/>
              <a:t>Seek support from clinical supervisors, CFY supervisors and colleagues upon entering the profession </a:t>
            </a:r>
            <a:endParaRPr lang="en-US" dirty="0" smtClean="0"/>
          </a:p>
          <a:p>
            <a:r>
              <a:rPr lang="en-US" dirty="0"/>
              <a:t>Find other colleagues in the profession that you can foster professional relationship with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67616" y="2608075"/>
            <a:ext cx="4038600" cy="4525963"/>
          </a:xfrm>
        </p:spPr>
        <p:txBody>
          <a:bodyPr/>
          <a:lstStyle/>
          <a:p>
            <a:r>
              <a:rPr lang="en-US" dirty="0"/>
              <a:t>Find an opportunity to discuss clinical and career decisions with your mentor to aid with ongoing support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172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25418" y="725646"/>
            <a:ext cx="8229600" cy="1143000"/>
          </a:xfrm>
        </p:spPr>
        <p:txBody>
          <a:bodyPr/>
          <a:lstStyle/>
          <a:p>
            <a:r>
              <a:rPr lang="en-US" b="1" dirty="0" smtClean="0"/>
              <a:t>Professional Networking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21768" y="1868646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Building professional interactions and professional relationships that may help guide career decisions, involve knowledge sharing and mutual professional development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73489" y="1860234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Professional networks help to support and guide when looking for employment and career advancement </a:t>
            </a:r>
            <a:endParaRPr lang="en-US" dirty="0" smtClean="0"/>
          </a:p>
          <a:p>
            <a:r>
              <a:rPr lang="en-US" dirty="0"/>
              <a:t>Developing professional relationships, attending professional conferences and utilizing professional networking websites all serve to facilitate the exchange of ideas and information vital to keeping knowledge fresh and </a:t>
            </a:r>
            <a:r>
              <a:rPr lang="en-US" dirty="0" smtClean="0"/>
              <a:t>relevant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48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552" y="395009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	</a:t>
            </a:r>
            <a:r>
              <a:rPr lang="en-US" sz="4000" dirty="0"/>
              <a:t>Ways to Promote Professional Networking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4397" y="1573708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/>
              <a:t>Get involved in NSSLHA chapter</a:t>
            </a:r>
          </a:p>
          <a:p>
            <a:r>
              <a:rPr lang="en-US" dirty="0"/>
              <a:t>Join TSHA and volunteer to support profession </a:t>
            </a:r>
          </a:p>
          <a:p>
            <a:r>
              <a:rPr lang="en-US" dirty="0"/>
              <a:t>Find other colleagues in similar field interest</a:t>
            </a:r>
          </a:p>
          <a:p>
            <a:r>
              <a:rPr lang="en-US" dirty="0"/>
              <a:t>Attend yearly state and national conferences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2068" y="1546497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/>
              <a:t>Attend yearly state and national conferences</a:t>
            </a:r>
          </a:p>
          <a:p>
            <a:r>
              <a:rPr lang="en-US" dirty="0"/>
              <a:t> Use of Facebook networking with TSHA Medical Committee page, Medical SLP Forum page to ask questions and facilitate professional discussions </a:t>
            </a:r>
          </a:p>
          <a:p>
            <a:r>
              <a:rPr lang="en-US" dirty="0"/>
              <a:t>Get involved with ASHA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271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91764" y="2006941"/>
            <a:ext cx="4038600" cy="4525963"/>
          </a:xfrm>
        </p:spPr>
        <p:txBody>
          <a:bodyPr/>
          <a:lstStyle/>
          <a:p>
            <a:r>
              <a:rPr lang="en-US" dirty="0"/>
              <a:t>Formal lectures, courses, seminars, webinars or other similar type of educational program designed to educate an individual that may be applied to daily clinical </a:t>
            </a:r>
            <a:r>
              <a:rPr lang="en-US" dirty="0" smtClean="0"/>
              <a:t>work.</a:t>
            </a:r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540582" y="2006939"/>
            <a:ext cx="4038600" cy="4525963"/>
          </a:xfrm>
        </p:spPr>
        <p:txBody>
          <a:bodyPr/>
          <a:lstStyle/>
          <a:p>
            <a:r>
              <a:rPr lang="en-US" dirty="0"/>
              <a:t>Continuing education often provides updates with research and advancements to build upon </a:t>
            </a:r>
            <a:r>
              <a:rPr lang="en-US" dirty="0" smtClean="0"/>
              <a:t>expertise. </a:t>
            </a:r>
            <a:endParaRPr lang="en-US" dirty="0" smtClean="0"/>
          </a:p>
          <a:p>
            <a:r>
              <a:rPr lang="en-US" dirty="0"/>
              <a:t>Continuing education is required to maintain certification and </a:t>
            </a:r>
            <a:r>
              <a:rPr lang="en-US" dirty="0" smtClean="0"/>
              <a:t>licensure.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53141" y="798421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 smtClean="0"/>
              <a:t>Where to find Continuing Education?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197871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</TotalTime>
  <Words>908</Words>
  <Application>Microsoft Office PowerPoint</Application>
  <PresentationFormat>Widescreen</PresentationFormat>
  <Paragraphs>117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1_Office Theme</vt:lpstr>
      <vt:lpstr>Mentorship, Networking, and Professional Development </vt:lpstr>
      <vt:lpstr>Learner Objectives  </vt:lpstr>
      <vt:lpstr>Some of the questions we will answer in this module …</vt:lpstr>
      <vt:lpstr>What is mentoring?</vt:lpstr>
      <vt:lpstr>What does a successful Mentoring relationship consist of?</vt:lpstr>
      <vt:lpstr>Where to find Mentors?</vt:lpstr>
      <vt:lpstr>Professional Networking</vt:lpstr>
      <vt:lpstr> Ways to Promote Professional Networking </vt:lpstr>
      <vt:lpstr>Where to find Continuing Education?</vt:lpstr>
      <vt:lpstr>Where to find Continuing Education?</vt:lpstr>
      <vt:lpstr>Evidenced Based Practice </vt:lpstr>
      <vt:lpstr>American Speech Language Hearing Association (ASHA)</vt:lpstr>
      <vt:lpstr>Ways to get Involved </vt:lpstr>
      <vt:lpstr>American Speech Language Hearing Association </vt:lpstr>
      <vt:lpstr>Why join TSHA? </vt:lpstr>
    </vt:vector>
  </TitlesOfParts>
  <Company>SmithBucklin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Curtis, Cameron</dc:creator>
  <cp:lastModifiedBy>Hahn, Eunice</cp:lastModifiedBy>
  <cp:revision>15</cp:revision>
  <dcterms:created xsi:type="dcterms:W3CDTF">2017-09-28T15:52:48Z</dcterms:created>
  <dcterms:modified xsi:type="dcterms:W3CDTF">2019-11-12T16:59:56Z</dcterms:modified>
</cp:coreProperties>
</file>