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8" r:id="rId2"/>
    <p:sldId id="279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5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83423" autoAdjust="0"/>
  </p:normalViewPr>
  <p:slideViewPr>
    <p:cSldViewPr snapToGrid="0">
      <p:cViewPr varScale="1">
        <p:scale>
          <a:sx n="96" d="100"/>
          <a:sy n="96" d="100"/>
        </p:scale>
        <p:origin x="117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A274EF-0E27-44EC-A6C6-875F91C346DE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5162C-DA38-465C-990B-8B1592A49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35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Changed</a:t>
            </a:r>
            <a:r>
              <a:rPr lang="en-US" baseline="0" smtClean="0"/>
              <a:t> verbs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5162C-DA38-465C-990B-8B1592A493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050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/>
            <a:fld id="{685B00FA-1555-4F41-BC16-8658BA51EDDC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4111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60B6B-0614-48E1-A935-B825D23475C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0747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60B6B-0614-48E1-A935-B825D23475C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922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60B6B-0614-48E1-A935-B825D23475C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880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60B6B-0614-48E1-A935-B825D23475C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2140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Photo from: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pexels.com</a:t>
            </a:r>
            <a:r>
              <a:rPr lang="en-US" baseline="0" dirty="0" smtClean="0"/>
              <a:t> (free/no copyright photo downloads)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5162C-DA38-465C-990B-8B1592A493C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374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92E32-B07E-49A2-B79F-2F98F387AC4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528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8F94E-4194-4487-8ED1-85B4AA9EB96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129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/>
            <a:fld id="{6018788D-DE79-4130-A722-3DFB709BBBB1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45070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79029-AA92-4F64-85BD-35334A8A2C7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54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7C6C2-696F-46B3-BE5A-495AB990938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0379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Removed picture </a:t>
            </a:r>
            <a:r>
              <a:rPr lang="mr-IN" dirty="0" smtClean="0"/>
              <a:t>–</a:t>
            </a:r>
            <a:r>
              <a:rPr lang="en-US" dirty="0" smtClean="0"/>
              <a:t> not necessary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5162C-DA38-465C-990B-8B1592A493C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28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60B6B-0614-48E1-A935-B825D23475C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73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/>
            <a:fld id="{A0F3ADB9-A832-4D99-9096-3367604EC3C3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710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60B6B-0614-48E1-A935-B825D23475C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658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7C6C2-696F-46B3-BE5A-495AB990938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50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5162C-DA38-465C-990B-8B1592A493C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940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5162C-DA38-465C-990B-8B1592A493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70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/>
            <a:fld id="{43D35345-0EDA-44A1-A863-A1FF419ED7E9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504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01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139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82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72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80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02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1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06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68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0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065" y="5606980"/>
            <a:ext cx="1480937" cy="125102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100485" y="6531430"/>
            <a:ext cx="10691447" cy="14067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11015" y="251211"/>
            <a:ext cx="11756572" cy="1205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27069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allupstrengthscenter.com/?utm_source=google&amp;utm_medium=cpc&amp;utm_campaign=Strengths_ECommerce_Brand_Search_US&amp;utm_content=strengthsfinder&amp;gclid=Cj0KCQjw3uboBRDCARIsAO2XcYBYiWjLo4Ze4VOaonkA3d0hhEdTcq5vZCV6i39RViJMB09de6SN57caAtdrEALw_wcB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mbtionline.com/TaketheMBTI?gclid=Cj0KCQjw3uboBRDCARIsAO2XcYCg3Ca2oNcczH-wHBGW1RwJCPnmtMud497-gdD1-SExm9MQI-SE9WcaAlm2EALw_wcB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PROFESSIONALISM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658664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711200" y="457200"/>
            <a:ext cx="109728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5400" b="1" dirty="0" smtClean="0"/>
              <a:t>Active Listening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98663"/>
            <a:ext cx="5181600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Focus on speaker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Empathize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Acknowledge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Don’t interrupt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Ask questions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Paraphrase to confirm understanding</a:t>
            </a:r>
          </a:p>
        </p:txBody>
      </p:sp>
    </p:spTree>
    <p:extLst>
      <p:ext uri="{BB962C8B-B14F-4D97-AF65-F5344CB8AC3E}">
        <p14:creationId xmlns:p14="http://schemas.microsoft.com/office/powerpoint/2010/main" val="379222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/>
          <p:cNvSpPr>
            <a:spLocks noGrp="1"/>
          </p:cNvSpPr>
          <p:nvPr>
            <p:ph type="title"/>
          </p:nvPr>
        </p:nvSpPr>
        <p:spPr>
          <a:xfrm>
            <a:off x="812800" y="457200"/>
            <a:ext cx="109728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5400" b="1" dirty="0" smtClean="0"/>
              <a:t>Barriers to Effective Communication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692681" y="1528847"/>
            <a:ext cx="9749424" cy="4607471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Divided/competing attention</a:t>
            </a:r>
          </a:p>
          <a:p>
            <a:pPr marL="0" indent="0" eaLnBrk="1" hangingPunct="1">
              <a:buFont typeface="Century Gothic" pitchFamily="34" charset="0"/>
              <a:buNone/>
              <a:defRPr/>
            </a:pPr>
            <a:endParaRPr lang="en-US" sz="1600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Distraction</a:t>
            </a:r>
          </a:p>
          <a:p>
            <a:pPr marL="0" indent="0" eaLnBrk="1" hangingPunct="1">
              <a:buFont typeface="Century Gothic" pitchFamily="34" charset="0"/>
              <a:buNone/>
              <a:defRPr/>
            </a:pPr>
            <a:endParaRPr lang="en-US" sz="1600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Thinking about next response</a:t>
            </a:r>
          </a:p>
          <a:p>
            <a:pPr marL="0" indent="0" eaLnBrk="1" hangingPunct="1">
              <a:buFont typeface="Century Gothic" pitchFamily="34" charset="0"/>
              <a:buNone/>
              <a:defRPr/>
            </a:pPr>
            <a:endParaRPr lang="en-US" sz="1600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Emotions/interpersonal relationship with speaker</a:t>
            </a:r>
          </a:p>
          <a:p>
            <a:pPr marL="0" indent="0" eaLnBrk="1" hangingPunct="1">
              <a:buFont typeface="Century Gothic" pitchFamily="34" charset="0"/>
              <a:buNone/>
              <a:defRPr/>
            </a:pPr>
            <a:endParaRPr lang="en-US" sz="1600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Personal filters, assumptions, judgments, biases, </a:t>
            </a:r>
            <a:r>
              <a:rPr lang="en-US" dirty="0" smtClean="0">
                <a:solidFill>
                  <a:schemeClr val="tx1"/>
                </a:solidFill>
              </a:rPr>
              <a:t>culture, and </a:t>
            </a:r>
            <a:r>
              <a:rPr lang="en-US" dirty="0" smtClean="0">
                <a:solidFill>
                  <a:schemeClr val="tx1"/>
                </a:solidFill>
              </a:rPr>
              <a:t>beliefs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78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25368" y="1967220"/>
            <a:ext cx="7721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</a:rPr>
              <a:t>How do challenging conversations make you feel?</a:t>
            </a:r>
            <a:endParaRPr lang="en-US" sz="6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34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7671" y="2329209"/>
            <a:ext cx="86090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</a:rPr>
              <a:t>Plan your discussion </a:t>
            </a:r>
            <a:r>
              <a:rPr lang="mr-IN" sz="6000" b="1" dirty="0" smtClean="0">
                <a:solidFill>
                  <a:srgbClr val="002060"/>
                </a:solidFill>
              </a:rPr>
              <a:t>–</a:t>
            </a:r>
            <a:r>
              <a:rPr lang="en-US" sz="6000" b="1" dirty="0" smtClean="0">
                <a:solidFill>
                  <a:srgbClr val="002060"/>
                </a:solidFill>
              </a:rPr>
              <a:t> but don’t make it a script!</a:t>
            </a:r>
            <a:endParaRPr lang="en-US" sz="6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47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274638"/>
            <a:ext cx="11887200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Crucial Conversations: </a:t>
            </a:r>
            <a:r>
              <a:rPr lang="en-US" sz="5400" dirty="0" smtClean="0"/>
              <a:t>A </a:t>
            </a:r>
            <a:r>
              <a:rPr lang="en-US" sz="5400" dirty="0"/>
              <a:t>G</a:t>
            </a:r>
            <a:r>
              <a:rPr lang="en-US" sz="5400" dirty="0" smtClean="0"/>
              <a:t>reat </a:t>
            </a:r>
            <a:r>
              <a:rPr lang="en-US" sz="5400" dirty="0"/>
              <a:t>R</a:t>
            </a:r>
            <a:r>
              <a:rPr lang="en-US" sz="5400" dirty="0" smtClean="0"/>
              <a:t>esource</a:t>
            </a:r>
            <a:r>
              <a:rPr lang="en-US" sz="5400" dirty="0" smtClean="0"/>
              <a:t>!</a:t>
            </a:r>
            <a:endParaRPr lang="en-US" sz="5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0218" y="1447800"/>
            <a:ext cx="4485931" cy="485347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70000"/>
              </a:lnSpc>
            </a:pPr>
            <a:r>
              <a:rPr lang="en-US" dirty="0" smtClean="0"/>
              <a:t>Start with heart</a:t>
            </a:r>
          </a:p>
          <a:p>
            <a:pPr marL="0" indent="0">
              <a:lnSpc>
                <a:spcPct val="70000"/>
              </a:lnSpc>
              <a:buNone/>
            </a:pPr>
            <a:endParaRPr lang="en-US" dirty="0" smtClean="0"/>
          </a:p>
          <a:p>
            <a:pPr>
              <a:lnSpc>
                <a:spcPct val="70000"/>
              </a:lnSpc>
            </a:pPr>
            <a:r>
              <a:rPr lang="en-US" dirty="0" smtClean="0"/>
              <a:t>Learn to look</a:t>
            </a:r>
          </a:p>
          <a:p>
            <a:pPr marL="0" indent="0">
              <a:lnSpc>
                <a:spcPct val="70000"/>
              </a:lnSpc>
              <a:buNone/>
            </a:pPr>
            <a:endParaRPr lang="en-US" dirty="0" smtClean="0"/>
          </a:p>
          <a:p>
            <a:pPr>
              <a:lnSpc>
                <a:spcPct val="70000"/>
              </a:lnSpc>
            </a:pPr>
            <a:r>
              <a:rPr lang="en-US" dirty="0" smtClean="0"/>
              <a:t>Make it safe</a:t>
            </a:r>
          </a:p>
          <a:p>
            <a:pPr marL="0" indent="0">
              <a:lnSpc>
                <a:spcPct val="70000"/>
              </a:lnSpc>
              <a:buNone/>
            </a:pPr>
            <a:endParaRPr lang="en-US" dirty="0" smtClean="0"/>
          </a:p>
          <a:p>
            <a:pPr>
              <a:lnSpc>
                <a:spcPct val="70000"/>
              </a:lnSpc>
            </a:pPr>
            <a:r>
              <a:rPr lang="en-US" dirty="0" smtClean="0"/>
              <a:t>Master my story</a:t>
            </a:r>
          </a:p>
          <a:p>
            <a:pPr marL="0" indent="0">
              <a:lnSpc>
                <a:spcPct val="70000"/>
              </a:lnSpc>
              <a:buNone/>
            </a:pPr>
            <a:endParaRPr lang="en-US" dirty="0" smtClean="0"/>
          </a:p>
          <a:p>
            <a:pPr>
              <a:lnSpc>
                <a:spcPct val="70000"/>
              </a:lnSpc>
            </a:pPr>
            <a:r>
              <a:rPr lang="en-US" dirty="0" smtClean="0"/>
              <a:t>State my path</a:t>
            </a:r>
          </a:p>
          <a:p>
            <a:pPr marL="0" indent="0">
              <a:lnSpc>
                <a:spcPct val="70000"/>
              </a:lnSpc>
              <a:buNone/>
            </a:pPr>
            <a:endParaRPr lang="en-US" dirty="0" smtClean="0"/>
          </a:p>
          <a:p>
            <a:pPr>
              <a:lnSpc>
                <a:spcPct val="70000"/>
              </a:lnSpc>
            </a:pPr>
            <a:r>
              <a:rPr lang="en-US" dirty="0" smtClean="0"/>
              <a:t>Explore others’ paths</a:t>
            </a:r>
          </a:p>
          <a:p>
            <a:pPr marL="0" indent="0">
              <a:lnSpc>
                <a:spcPct val="70000"/>
              </a:lnSpc>
              <a:buNone/>
            </a:pPr>
            <a:endParaRPr lang="en-US" dirty="0" smtClean="0"/>
          </a:p>
          <a:p>
            <a:pPr>
              <a:lnSpc>
                <a:spcPct val="70000"/>
              </a:lnSpc>
            </a:pPr>
            <a:r>
              <a:rPr lang="en-US" dirty="0" smtClean="0"/>
              <a:t>Move to action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545866" y="6070340"/>
            <a:ext cx="7414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Book authors: Kerry Patterson, Joseph </a:t>
            </a:r>
            <a:r>
              <a:rPr lang="en-US" dirty="0" err="1" smtClean="0"/>
              <a:t>Grenny</a:t>
            </a:r>
            <a:r>
              <a:rPr lang="en-US" dirty="0" smtClean="0"/>
              <a:t>, Ron McMillan, and Al </a:t>
            </a:r>
            <a:r>
              <a:rPr lang="en-US" dirty="0" err="1" smtClean="0"/>
              <a:t>Switzler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94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447" y="169049"/>
            <a:ext cx="10972800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Interaction Guidelines</a:t>
            </a:r>
            <a:endParaRPr lang="en-US" sz="5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753679"/>
              </p:ext>
            </p:extLst>
          </p:nvPr>
        </p:nvGraphicFramePr>
        <p:xfrm>
          <a:off x="1398494" y="1352391"/>
          <a:ext cx="9551254" cy="4640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1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572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STEPS</a:t>
                      </a:r>
                      <a:endParaRPr lang="en-US" sz="24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DESCRIPTION</a:t>
                      </a:r>
                      <a:endParaRPr lang="en-US" sz="2400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060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Open</a:t>
                      </a:r>
                      <a:endParaRPr lang="en-US" sz="20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Describe purpose of discussion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Identify importance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60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Clarify</a:t>
                      </a:r>
                      <a:endParaRPr lang="en-US" sz="20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Seek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/>
                        <a:t>and </a:t>
                      </a:r>
                      <a:r>
                        <a:rPr lang="en-US" sz="2000" baseline="0" dirty="0" smtClean="0"/>
                        <a:t>share information about the situation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Seek issues and concerns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060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Develop</a:t>
                      </a:r>
                      <a:endParaRPr lang="en-US" sz="20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Seek </a:t>
                      </a:r>
                      <a:r>
                        <a:rPr lang="en-US" sz="2000" dirty="0" smtClean="0"/>
                        <a:t>and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/>
                        <a:t>discuss ideas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Explore needed resources/support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060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Agree</a:t>
                      </a:r>
                      <a:endParaRPr lang="en-US" sz="20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Specify actions, including contingency plans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Confirm how to track progress and measure results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06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Close</a:t>
                      </a:r>
                      <a:endParaRPr lang="en-US" sz="2000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Highlight important</a:t>
                      </a:r>
                      <a:r>
                        <a:rPr lang="en-US" sz="2000" baseline="0" dirty="0" smtClean="0"/>
                        <a:t> features of plans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Confirm confidence </a:t>
                      </a:r>
                      <a:r>
                        <a:rPr lang="en-US" sz="2000" baseline="0" dirty="0" smtClean="0"/>
                        <a:t>and commitment</a:t>
                      </a:r>
                      <a:endParaRPr lang="en-US" sz="2000" baseline="0" dirty="0" smtClean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956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exels-photo-346796.jpe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12" b="781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060175" y="285591"/>
            <a:ext cx="10058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/>
              <a:t>“Develop resiliency and be </a:t>
            </a:r>
            <a:r>
              <a:rPr lang="en-US" sz="4000" b="1" dirty="0" smtClean="0"/>
              <a:t>brave.”</a:t>
            </a:r>
            <a:endParaRPr lang="en-US" sz="4000" b="1" dirty="0" smtClean="0"/>
          </a:p>
          <a:p>
            <a:pPr algn="r"/>
            <a:r>
              <a:rPr lang="en-US" sz="2800" dirty="0" smtClean="0"/>
              <a:t>-Renee James, former President of Intel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273973" y="6488668"/>
            <a:ext cx="2582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https://www.pexels.com/</a:t>
            </a:r>
          </a:p>
        </p:txBody>
      </p:sp>
    </p:spTree>
    <p:extLst>
      <p:ext uri="{BB962C8B-B14F-4D97-AF65-F5344CB8AC3E}">
        <p14:creationId xmlns:p14="http://schemas.microsoft.com/office/powerpoint/2010/main" val="44015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78965" y="1166693"/>
            <a:ext cx="10261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400" b="1" dirty="0" smtClean="0">
                <a:solidFill>
                  <a:srgbClr val="002060"/>
                </a:solidFill>
              </a:rPr>
              <a:t>Resiliency:</a:t>
            </a:r>
          </a:p>
          <a:p>
            <a:pPr algn="r"/>
            <a:r>
              <a:rPr lang="en-US" sz="5400" b="1" dirty="0" smtClean="0">
                <a:solidFill>
                  <a:srgbClr val="002060"/>
                </a:solidFill>
              </a:rPr>
              <a:t>The </a:t>
            </a:r>
            <a:r>
              <a:rPr lang="en-US" sz="5400" b="1" dirty="0" smtClean="0">
                <a:solidFill>
                  <a:srgbClr val="002060"/>
                </a:solidFill>
              </a:rPr>
              <a:t>Ability </a:t>
            </a:r>
            <a:r>
              <a:rPr lang="en-US" sz="5400" b="1" dirty="0" smtClean="0">
                <a:solidFill>
                  <a:srgbClr val="002060"/>
                </a:solidFill>
              </a:rPr>
              <a:t>to </a:t>
            </a:r>
            <a:r>
              <a:rPr lang="en-US" sz="5400" b="1" dirty="0" smtClean="0">
                <a:solidFill>
                  <a:srgbClr val="002060"/>
                </a:solidFill>
              </a:rPr>
              <a:t>Bounce </a:t>
            </a:r>
            <a:r>
              <a:rPr lang="en-US" sz="5400" b="1" dirty="0" smtClean="0">
                <a:solidFill>
                  <a:srgbClr val="002060"/>
                </a:solidFill>
              </a:rPr>
              <a:t>B</a:t>
            </a:r>
            <a:r>
              <a:rPr lang="en-US" sz="5400" b="1" dirty="0" smtClean="0">
                <a:solidFill>
                  <a:srgbClr val="002060"/>
                </a:solidFill>
              </a:rPr>
              <a:t>ack</a:t>
            </a:r>
            <a:endParaRPr lang="en-US" sz="6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03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689023" y="2062522"/>
            <a:ext cx="6604000" cy="3352800"/>
          </a:xfrm>
        </p:spPr>
        <p:txBody>
          <a:bodyPr/>
          <a:lstStyle/>
          <a:p>
            <a:r>
              <a:rPr lang="en-US" dirty="0" smtClean="0"/>
              <a:t>Develop support networks</a:t>
            </a:r>
          </a:p>
          <a:p>
            <a:r>
              <a:rPr lang="en-US" dirty="0" smtClean="0"/>
              <a:t>Clarify purpose</a:t>
            </a:r>
          </a:p>
          <a:p>
            <a:r>
              <a:rPr lang="en-US" dirty="0" smtClean="0"/>
              <a:t>Build self-awareness</a:t>
            </a:r>
          </a:p>
          <a:p>
            <a:r>
              <a:rPr lang="en-US" dirty="0" smtClean="0"/>
              <a:t>Enhance self-care</a:t>
            </a:r>
          </a:p>
          <a:p>
            <a:r>
              <a:rPr lang="en-US" dirty="0" smtClean="0"/>
              <a:t>Actualize strengths</a:t>
            </a:r>
          </a:p>
          <a:p>
            <a:r>
              <a:rPr lang="en-US" dirty="0" smtClean="0"/>
              <a:t>Broaden coping strategies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156" y="678017"/>
            <a:ext cx="10972800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How to build your own resiliency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6076741" y="589162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Nourse</a:t>
            </a:r>
            <a:r>
              <a:rPr lang="en-US" dirty="0" smtClean="0"/>
              <a:t>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70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196" y="332335"/>
            <a:ext cx="8348276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6000" b="1" dirty="0" smtClean="0"/>
              <a:t>Perseverance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632438"/>
            <a:ext cx="10972800" cy="4525962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Build a lifestyle habit of being persistent</a:t>
            </a:r>
          </a:p>
          <a:p>
            <a:pPr marL="0" indent="0" eaLnBrk="1" hangingPunct="1">
              <a:buFont typeface="Century Gothic" pitchFamily="34" charset="0"/>
              <a:buNone/>
              <a:defRPr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Have appropriate expectations</a:t>
            </a:r>
          </a:p>
          <a:p>
            <a:pPr marL="0" indent="0" eaLnBrk="1" hangingPunct="1">
              <a:buFont typeface="Century Gothic" pitchFamily="34" charset="0"/>
              <a:buNone/>
              <a:defRPr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Success is a journey, not a destination</a:t>
            </a:r>
          </a:p>
          <a:p>
            <a:pPr marL="0" indent="0" eaLnBrk="1" hangingPunct="1">
              <a:buFont typeface="Century Gothic" pitchFamily="34" charset="0"/>
              <a:buNone/>
              <a:defRPr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Be resilient and flexible</a:t>
            </a:r>
          </a:p>
          <a:p>
            <a:pPr marL="0" indent="0" eaLnBrk="1" hangingPunct="1">
              <a:buFont typeface="Century Gothic" pitchFamily="34" charset="0"/>
              <a:buNone/>
              <a:defRPr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Keep the big picture in mind</a:t>
            </a:r>
          </a:p>
        </p:txBody>
      </p:sp>
      <p:sp>
        <p:nvSpPr>
          <p:cNvPr id="21508" name="Title 3"/>
          <p:cNvSpPr txBox="1">
            <a:spLocks/>
          </p:cNvSpPr>
          <p:nvPr/>
        </p:nvSpPr>
        <p:spPr bwMode="auto">
          <a:xfrm>
            <a:off x="3237539" y="5924430"/>
            <a:ext cx="7315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/>
            <a:r>
              <a:rPr lang="en-US" altLang="en-US" dirty="0" smtClean="0"/>
              <a:t>Maxwell, 2011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233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Learner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At the conclusion of this module, the learner will be able to:</a:t>
            </a:r>
          </a:p>
          <a:p>
            <a:pPr lvl="1"/>
            <a:r>
              <a:rPr lang="en-US" sz="3200" dirty="0"/>
              <a:t>I</a:t>
            </a:r>
            <a:r>
              <a:rPr lang="en-US" sz="3200" dirty="0" smtClean="0"/>
              <a:t>dentify </a:t>
            </a:r>
            <a:r>
              <a:rPr lang="en-US" sz="3200" dirty="0" smtClean="0"/>
              <a:t>key concepts required for professional success </a:t>
            </a:r>
          </a:p>
          <a:p>
            <a:pPr lvl="1"/>
            <a:r>
              <a:rPr lang="en-US" sz="3200" dirty="0" smtClean="0"/>
              <a:t>Explain the </a:t>
            </a:r>
            <a:r>
              <a:rPr lang="en-US" sz="3200" dirty="0" smtClean="0"/>
              <a:t>differences between successful and unsuccessful professional communication</a:t>
            </a:r>
          </a:p>
          <a:p>
            <a:pPr lvl="1"/>
            <a:r>
              <a:rPr lang="en-US" sz="3200" dirty="0"/>
              <a:t>L</a:t>
            </a:r>
            <a:r>
              <a:rPr lang="en-US" sz="3200" dirty="0" smtClean="0"/>
              <a:t>ist two </a:t>
            </a:r>
            <a:r>
              <a:rPr lang="en-US" sz="3200" dirty="0" smtClean="0"/>
              <a:t>key vocabulary terms that will promote entry into medical setting a success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49153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Time </a:t>
            </a:r>
            <a:r>
              <a:rPr lang="en-US" dirty="0" smtClean="0"/>
              <a:t>Management </a:t>
            </a:r>
            <a:r>
              <a:rPr lang="en-US" dirty="0" smtClean="0"/>
              <a:t>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39000"/>
            <a:ext cx="10972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We all have rules and deadlines to live by, but what are your priorities within those guidelines?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555999" y="2286000"/>
            <a:ext cx="2321006" cy="2209800"/>
            <a:chOff x="990600" y="1905000"/>
            <a:chExt cx="2362200" cy="2209800"/>
          </a:xfrm>
        </p:grpSpPr>
        <p:sp>
          <p:nvSpPr>
            <p:cNvPr id="5" name="Oval 4"/>
            <p:cNvSpPr/>
            <p:nvPr/>
          </p:nvSpPr>
          <p:spPr>
            <a:xfrm>
              <a:off x="990600" y="1905000"/>
              <a:ext cx="2362200" cy="22098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43000" y="2286000"/>
              <a:ext cx="19812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Completing reports early</a:t>
              </a:r>
              <a:endParaRPr lang="en-US" sz="28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193330" y="2219254"/>
            <a:ext cx="2329969" cy="2209800"/>
            <a:chOff x="990600" y="1905000"/>
            <a:chExt cx="2362200" cy="2209800"/>
          </a:xfrm>
        </p:grpSpPr>
        <p:sp>
          <p:nvSpPr>
            <p:cNvPr id="8" name="Oval 7"/>
            <p:cNvSpPr/>
            <p:nvPr/>
          </p:nvSpPr>
          <p:spPr>
            <a:xfrm>
              <a:off x="990600" y="1905000"/>
              <a:ext cx="2362200" cy="22098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71600" y="2209800"/>
              <a:ext cx="16764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Returning phone calls that day</a:t>
              </a:r>
              <a:endParaRPr lang="en-US" sz="28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679066" y="3995619"/>
            <a:ext cx="2330667" cy="2209800"/>
            <a:chOff x="990600" y="1905000"/>
            <a:chExt cx="2362200" cy="2209800"/>
          </a:xfrm>
        </p:grpSpPr>
        <p:sp>
          <p:nvSpPr>
            <p:cNvPr id="11" name="Oval 10"/>
            <p:cNvSpPr/>
            <p:nvPr/>
          </p:nvSpPr>
          <p:spPr>
            <a:xfrm>
              <a:off x="990600" y="1905000"/>
              <a:ext cx="2362200" cy="22098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295400" y="2133600"/>
              <a:ext cx="1752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Answering emails within an hour</a:t>
              </a:r>
              <a:endParaRPr lang="en-US" sz="28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248558" y="2514600"/>
            <a:ext cx="2307441" cy="2209800"/>
            <a:chOff x="990600" y="1905000"/>
            <a:chExt cx="2362200" cy="2209800"/>
          </a:xfrm>
        </p:grpSpPr>
        <p:sp>
          <p:nvSpPr>
            <p:cNvPr id="14" name="Oval 13"/>
            <p:cNvSpPr/>
            <p:nvPr/>
          </p:nvSpPr>
          <p:spPr>
            <a:xfrm>
              <a:off x="990600" y="1905000"/>
              <a:ext cx="2362200" cy="22098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295400" y="2286000"/>
              <a:ext cx="16764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Keeping your desk clean</a:t>
              </a:r>
              <a:endParaRPr lang="en-US" sz="28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807199" y="4343400"/>
            <a:ext cx="2323691" cy="2209800"/>
            <a:chOff x="990600" y="1905000"/>
            <a:chExt cx="2362200" cy="2209800"/>
          </a:xfrm>
        </p:grpSpPr>
        <p:sp>
          <p:nvSpPr>
            <p:cNvPr id="17" name="Oval 16"/>
            <p:cNvSpPr/>
            <p:nvPr/>
          </p:nvSpPr>
          <p:spPr>
            <a:xfrm>
              <a:off x="990600" y="1905000"/>
              <a:ext cx="2362200" cy="22098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295400" y="2286000"/>
              <a:ext cx="16764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Reading  the latest research</a:t>
              </a:r>
              <a:endParaRPr lang="en-US" sz="28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309534" y="4262718"/>
            <a:ext cx="2452061" cy="2209800"/>
            <a:chOff x="990600" y="1905000"/>
            <a:chExt cx="2362200" cy="2209800"/>
          </a:xfrm>
        </p:grpSpPr>
        <p:sp>
          <p:nvSpPr>
            <p:cNvPr id="20" name="Oval 19"/>
            <p:cNvSpPr/>
            <p:nvPr/>
          </p:nvSpPr>
          <p:spPr>
            <a:xfrm>
              <a:off x="990600" y="1905000"/>
              <a:ext cx="2362200" cy="22098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19200" y="2286000"/>
              <a:ext cx="1905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Being available to coworkers &amp; students</a:t>
              </a:r>
              <a:endParaRPr lang="en-US" sz="24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8467804" y="3019354"/>
            <a:ext cx="2308625" cy="2209800"/>
            <a:chOff x="990600" y="1905000"/>
            <a:chExt cx="2362200" cy="2209800"/>
          </a:xfrm>
        </p:grpSpPr>
        <p:sp>
          <p:nvSpPr>
            <p:cNvPr id="23" name="Oval 22"/>
            <p:cNvSpPr/>
            <p:nvPr/>
          </p:nvSpPr>
          <p:spPr>
            <a:xfrm>
              <a:off x="990600" y="1905000"/>
              <a:ext cx="2362200" cy="22098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371600" y="2209800"/>
              <a:ext cx="16764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Planning the most exciting therapy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9359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392362"/>
          </a:xfrm>
        </p:spPr>
        <p:txBody>
          <a:bodyPr>
            <a:normAutofit/>
          </a:bodyPr>
          <a:lstStyle/>
          <a:p>
            <a:r>
              <a:rPr lang="en-US" sz="3600" dirty="0"/>
              <a:t>Charles </a:t>
            </a:r>
            <a:r>
              <a:rPr lang="en-US" sz="3600" dirty="0" smtClean="0"/>
              <a:t>E. </a:t>
            </a:r>
            <a:r>
              <a:rPr lang="en-US" sz="3600" dirty="0"/>
              <a:t>Hummel </a:t>
            </a:r>
            <a:r>
              <a:rPr lang="en-US" sz="3600" dirty="0" smtClean="0"/>
              <a:t>: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“The </a:t>
            </a:r>
            <a:r>
              <a:rPr lang="en-US" sz="3600" dirty="0"/>
              <a:t>greatest danger is letting the urgent things crowd out the </a:t>
            </a:r>
            <a:r>
              <a:rPr lang="en-US" sz="3600" dirty="0" smtClean="0"/>
              <a:t>important." 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4922811"/>
              </p:ext>
            </p:extLst>
          </p:nvPr>
        </p:nvGraphicFramePr>
        <p:xfrm>
          <a:off x="3077363" y="3354812"/>
          <a:ext cx="5892800" cy="259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4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9540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Important BUT</a:t>
                      </a:r>
                    </a:p>
                    <a:p>
                      <a:pPr algn="ctr"/>
                      <a:r>
                        <a:rPr lang="en-US" dirty="0" smtClean="0"/>
                        <a:t>Not Urgent</a:t>
                      </a:r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Important AND</a:t>
                      </a:r>
                    </a:p>
                    <a:p>
                      <a:pPr algn="ctr"/>
                      <a:r>
                        <a:rPr lang="en-US" dirty="0" smtClean="0"/>
                        <a:t>Urgent</a:t>
                      </a:r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Not Important OR</a:t>
                      </a:r>
                    </a:p>
                    <a:p>
                      <a:pPr algn="ctr"/>
                      <a:r>
                        <a:rPr lang="en-US" dirty="0" smtClean="0"/>
                        <a:t>Not Urgent</a:t>
                      </a:r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Not Important BUT</a:t>
                      </a:r>
                    </a:p>
                    <a:p>
                      <a:pPr algn="ctr"/>
                      <a:r>
                        <a:rPr lang="en-US" dirty="0" smtClean="0"/>
                        <a:t>Urgent</a:t>
                      </a:r>
                      <a:endParaRPr lang="en-US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936319" y="3344576"/>
            <a:ext cx="935541" cy="2588788"/>
            <a:chOff x="685182" y="3354812"/>
            <a:chExt cx="701656" cy="2588788"/>
          </a:xfrm>
        </p:grpSpPr>
        <p:sp>
          <p:nvSpPr>
            <p:cNvPr id="7" name="TextBox 6"/>
            <p:cNvSpPr txBox="1"/>
            <p:nvPr/>
          </p:nvSpPr>
          <p:spPr>
            <a:xfrm rot="16200000">
              <a:off x="-194920" y="4452999"/>
              <a:ext cx="2152620" cy="392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IMPORTANT</a:t>
              </a:r>
              <a:endParaRPr lang="en-US" sz="2800" dirty="0"/>
            </a:p>
          </p:txBody>
        </p:sp>
        <p:sp>
          <p:nvSpPr>
            <p:cNvPr id="5" name="Up-Down Arrow 4"/>
            <p:cNvSpPr/>
            <p:nvPr/>
          </p:nvSpPr>
          <p:spPr>
            <a:xfrm flipH="1">
              <a:off x="1143000" y="3354812"/>
              <a:ext cx="243838" cy="2588788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149600" y="2341536"/>
            <a:ext cx="5791200" cy="782665"/>
            <a:chOff x="2362200" y="2341535"/>
            <a:chExt cx="4343400" cy="782665"/>
          </a:xfrm>
        </p:grpSpPr>
        <p:sp>
          <p:nvSpPr>
            <p:cNvPr id="8" name="TextBox 7"/>
            <p:cNvSpPr txBox="1"/>
            <p:nvPr/>
          </p:nvSpPr>
          <p:spPr>
            <a:xfrm>
              <a:off x="3986955" y="2341535"/>
              <a:ext cx="10617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 smtClean="0"/>
                <a:t>URGENT</a:t>
              </a:r>
              <a:endParaRPr lang="en-US" dirty="0"/>
            </a:p>
          </p:txBody>
        </p:sp>
        <p:sp>
          <p:nvSpPr>
            <p:cNvPr id="10" name="Left-Right Arrow 9"/>
            <p:cNvSpPr/>
            <p:nvPr/>
          </p:nvSpPr>
          <p:spPr>
            <a:xfrm>
              <a:off x="2362200" y="2838097"/>
              <a:ext cx="4343400" cy="286103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5622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190" y="365127"/>
            <a:ext cx="10515600" cy="1325563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5400" dirty="0" smtClean="0"/>
              <a:t>Dealing with Email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 rid of </a:t>
            </a:r>
            <a:r>
              <a:rPr lang="en-US" dirty="0" smtClean="0"/>
              <a:t>notifications.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Set specific times of the day to process </a:t>
            </a:r>
            <a:r>
              <a:rPr lang="en-US" dirty="0" smtClean="0"/>
              <a:t>email.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How many times do you look at each message?</a:t>
            </a:r>
          </a:p>
          <a:p>
            <a:pPr lvl="1"/>
            <a:r>
              <a:rPr lang="en-US" dirty="0" smtClean="0"/>
              <a:t>If you can respond in less than </a:t>
            </a:r>
            <a:r>
              <a:rPr lang="en-US" dirty="0" smtClean="0"/>
              <a:t>two </a:t>
            </a:r>
            <a:r>
              <a:rPr lang="en-US" dirty="0" smtClean="0"/>
              <a:t>minutes, do it now.</a:t>
            </a:r>
          </a:p>
          <a:p>
            <a:pPr lvl="1"/>
            <a:r>
              <a:rPr lang="en-US" dirty="0" smtClean="0"/>
              <a:t>If you can delete or archive it, do it now. </a:t>
            </a:r>
          </a:p>
          <a:p>
            <a:pPr lvl="1"/>
            <a:r>
              <a:rPr lang="en-US" dirty="0" smtClean="0"/>
              <a:t>If you need to read it later, save it elsewhere.</a:t>
            </a:r>
          </a:p>
          <a:p>
            <a:pPr lvl="1"/>
            <a:r>
              <a:rPr lang="en-US" dirty="0" smtClean="0"/>
              <a:t>If a longer response is required, leave it in your inbox.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60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References</a:t>
            </a:r>
            <a:endParaRPr lang="en-US" sz="6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Allen, D. (2001). </a:t>
            </a:r>
            <a:r>
              <a:rPr lang="en-US" i="1" dirty="0"/>
              <a:t>Getting things done: The art of stress-free productivity</a:t>
            </a:r>
            <a:r>
              <a:rPr lang="en-US" dirty="0"/>
              <a:t>. New York: Penguin. </a:t>
            </a:r>
            <a:endParaRPr lang="en-US" dirty="0" smtClean="0"/>
          </a:p>
          <a:p>
            <a:r>
              <a:rPr lang="en-US" dirty="0"/>
              <a:t>Goleman, D. (1995). </a:t>
            </a:r>
            <a:r>
              <a:rPr lang="en-US" i="1" dirty="0"/>
              <a:t>Emotional intelligence</a:t>
            </a:r>
            <a:r>
              <a:rPr lang="en-US" dirty="0"/>
              <a:t>. New York: Bantam Books.</a:t>
            </a:r>
          </a:p>
          <a:p>
            <a:r>
              <a:rPr lang="en-US" dirty="0" smtClean="0"/>
              <a:t>Hummel</a:t>
            </a:r>
            <a:r>
              <a:rPr lang="en-US" dirty="0"/>
              <a:t>, C. E. (1997). </a:t>
            </a:r>
            <a:r>
              <a:rPr lang="en-US" i="1" dirty="0"/>
              <a:t>Freedom from tyranny of the urgent</a:t>
            </a:r>
            <a:r>
              <a:rPr lang="en-US" dirty="0"/>
              <a:t>. Downers Grove, IL: </a:t>
            </a:r>
            <a:r>
              <a:rPr lang="en-US" dirty="0" err="1"/>
              <a:t>InterVarsity</a:t>
            </a:r>
            <a:r>
              <a:rPr lang="en-US" dirty="0"/>
              <a:t> Press. </a:t>
            </a:r>
            <a:endParaRPr lang="en-US" dirty="0" smtClean="0"/>
          </a:p>
          <a:p>
            <a:r>
              <a:rPr lang="en-US" dirty="0"/>
              <a:t>Maxwell, J. C. (2011). </a:t>
            </a:r>
            <a:r>
              <a:rPr lang="en-US" i="1" dirty="0"/>
              <a:t>Beyond talent: Become someone who gets extraordinary results</a:t>
            </a:r>
            <a:r>
              <a:rPr lang="en-US" dirty="0"/>
              <a:t>. Nashville, TN: Thomas Nelson.</a:t>
            </a:r>
            <a:endParaRPr lang="en-US" dirty="0" smtClean="0"/>
          </a:p>
          <a:p>
            <a:r>
              <a:rPr lang="en-US" dirty="0"/>
              <a:t>Myers, I. B. (1980). </a:t>
            </a:r>
            <a:r>
              <a:rPr lang="en-US" i="1" dirty="0"/>
              <a:t>Gifts differing</a:t>
            </a:r>
            <a:r>
              <a:rPr lang="en-US" dirty="0"/>
              <a:t>. Palo Alto, CA: Consulting psychologists Press. </a:t>
            </a:r>
            <a:endParaRPr lang="en-US" dirty="0" smtClean="0"/>
          </a:p>
          <a:p>
            <a:r>
              <a:rPr lang="en-US" dirty="0" err="1"/>
              <a:t>Nourse</a:t>
            </a:r>
            <a:r>
              <a:rPr lang="en-US" dirty="0"/>
              <a:t>, K. (2015, November 01). Get Your Bounce Back. Retrieved April 16, 2018, from https://leader.pubs.asha.org/article.aspx?articleid=2468395 </a:t>
            </a:r>
            <a:endParaRPr lang="en-US" dirty="0" smtClean="0"/>
          </a:p>
          <a:p>
            <a:r>
              <a:rPr lang="en-US" dirty="0" smtClean="0"/>
              <a:t>Patterson</a:t>
            </a:r>
            <a:r>
              <a:rPr lang="en-US" dirty="0"/>
              <a:t>, K., </a:t>
            </a:r>
            <a:r>
              <a:rPr lang="en-US" dirty="0" err="1"/>
              <a:t>Grenny</a:t>
            </a:r>
            <a:r>
              <a:rPr lang="en-US" dirty="0"/>
              <a:t>, J., &amp; </a:t>
            </a:r>
            <a:r>
              <a:rPr lang="en-US" dirty="0" err="1"/>
              <a:t>Switzler</a:t>
            </a:r>
            <a:r>
              <a:rPr lang="en-US" dirty="0"/>
              <a:t>, A. (2012). </a:t>
            </a:r>
            <a:r>
              <a:rPr lang="en-US" i="1" dirty="0"/>
              <a:t>Crucial conversations</a:t>
            </a:r>
            <a:r>
              <a:rPr lang="en-US" dirty="0"/>
              <a:t>. New York: McGraw-Hill. </a:t>
            </a:r>
          </a:p>
        </p:txBody>
      </p:sp>
    </p:spTree>
    <p:extLst>
      <p:ext uri="{BB962C8B-B14F-4D97-AF65-F5344CB8AC3E}">
        <p14:creationId xmlns:p14="http://schemas.microsoft.com/office/powerpoint/2010/main" val="10225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232" y="489858"/>
            <a:ext cx="11988800" cy="1325563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>
                <a:cs typeface="Aharoni" panose="02010803020104030203" pitchFamily="2" charset="-79"/>
              </a:rPr>
              <a:t>Find your strengths &amp; </a:t>
            </a:r>
            <a:br>
              <a:rPr lang="en-US" sz="5400" dirty="0" smtClean="0">
                <a:cs typeface="Aharoni" panose="02010803020104030203" pitchFamily="2" charset="-79"/>
              </a:rPr>
            </a:br>
            <a:r>
              <a:rPr lang="en-US" sz="5400" dirty="0" smtClean="0">
                <a:cs typeface="Aharoni" panose="02010803020104030203" pitchFamily="2" charset="-79"/>
              </a:rPr>
              <a:t>understand that others are different</a:t>
            </a:r>
            <a:endParaRPr lang="en-US" sz="5400" dirty="0"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6719" y="2118387"/>
            <a:ext cx="8913739" cy="43513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Tom </a:t>
            </a:r>
            <a:r>
              <a:rPr lang="en-US" sz="3600" dirty="0" err="1" smtClean="0"/>
              <a:t>Rath’s</a:t>
            </a:r>
            <a:r>
              <a:rPr lang="en-US" sz="3600" dirty="0" smtClean="0"/>
              <a:t> </a:t>
            </a:r>
            <a:r>
              <a:rPr lang="en-US" sz="3600" dirty="0" err="1" smtClean="0"/>
              <a:t>Strengthsfinder</a:t>
            </a:r>
            <a:r>
              <a:rPr lang="en-US" sz="3600" dirty="0" smtClean="0"/>
              <a:t> 2.0</a:t>
            </a:r>
          </a:p>
          <a:p>
            <a:pPr lvl="1"/>
            <a:r>
              <a:rPr lang="en-US" sz="1900" dirty="0" smtClean="0">
                <a:hlinkClick r:id="rId3"/>
              </a:rPr>
              <a:t>https</a:t>
            </a:r>
            <a:r>
              <a:rPr lang="en-US" sz="1900" dirty="0">
                <a:hlinkClick r:id="rId3"/>
              </a:rPr>
              <a:t>://www.gallupstrengthscenter.com/?</a:t>
            </a:r>
            <a:r>
              <a:rPr lang="en-US" sz="1900" dirty="0" smtClean="0">
                <a:hlinkClick r:id="rId3"/>
              </a:rPr>
              <a:t>utm_source=google&amp;utm_medium=cpc&amp;utm_campaign=Strengths_ECommerce_Brand_Search_US&amp;utm_content=strengthsfinder&amp;gclid=Cj0KCQjw3uboBRDCARIsAO2XcYBYiWjLo4Ze4VOaonkA3d0hhEdTcq5vZCV6i39RViJMB09de6SN57caAtdrEALw_wcB</a:t>
            </a:r>
            <a:r>
              <a:rPr lang="en-US" sz="3200" dirty="0" smtClean="0"/>
              <a:t>	</a:t>
            </a:r>
          </a:p>
          <a:p>
            <a:r>
              <a:rPr lang="en-US" sz="3600" dirty="0"/>
              <a:t>Meyers-Briggs </a:t>
            </a:r>
            <a:r>
              <a:rPr lang="en-US" sz="3600" dirty="0" smtClean="0"/>
              <a:t>assessment</a:t>
            </a:r>
          </a:p>
          <a:p>
            <a:pPr lvl="1"/>
            <a:r>
              <a:rPr lang="en-US" sz="1800" dirty="0">
                <a:hlinkClick r:id="rId4"/>
              </a:rPr>
              <a:t>https://</a:t>
            </a:r>
            <a:r>
              <a:rPr lang="en-US" sz="1800" dirty="0" smtClean="0">
                <a:hlinkClick r:id="rId4"/>
              </a:rPr>
              <a:t>www.mbtionline.com/TaketheMBTI?gclid=Cj0KCQjw3uboBRDCARIsAO2XcYCg3Ca2oNcczH-wHBGW1RwJCPnmtMud497-gdD1-SExm9MQI-SE9WcaAlm2EALw_wcB</a:t>
            </a:r>
            <a:endParaRPr lang="en-US" sz="1800" dirty="0" smtClean="0"/>
          </a:p>
          <a:p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556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Image result for emotional intelligence"/>
          <p:cNvSpPr>
            <a:spLocks noChangeAspect="1" noChangeArrowheads="1"/>
          </p:cNvSpPr>
          <p:nvPr/>
        </p:nvSpPr>
        <p:spPr bwMode="auto">
          <a:xfrm>
            <a:off x="0" y="-144463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Image result for emotional intelligence"/>
          <p:cNvSpPr>
            <a:spLocks noChangeAspect="1" noChangeArrowheads="1"/>
          </p:cNvSpPr>
          <p:nvPr/>
        </p:nvSpPr>
        <p:spPr bwMode="auto">
          <a:xfrm>
            <a:off x="203200" y="7938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77391" y="263006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Build Emotional Intelligence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54435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1277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5400" b="1" dirty="0" smtClean="0"/>
              <a:t>What is Emotional Intelligence?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1"/>
            <a:ext cx="5384800" cy="452596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ability to manage ourselves and our emotions effectively</a:t>
            </a:r>
          </a:p>
          <a:p>
            <a:pPr marL="0" indent="0" eaLnBrk="1" hangingPunct="1">
              <a:buFont typeface="Century Gothic" pitchFamily="34" charset="0"/>
              <a:buNone/>
              <a:defRPr/>
            </a:pPr>
            <a:endParaRPr lang="en-US" sz="32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ability to get along with others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05001"/>
            <a:ext cx="5384800" cy="452596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It’s all about relationships:</a:t>
            </a:r>
          </a:p>
          <a:p>
            <a:pPr lvl="1" eaLnBrk="1" hangingPunct="1"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Be available</a:t>
            </a:r>
          </a:p>
          <a:p>
            <a:pPr lvl="1" eaLnBrk="1" hangingPunct="1"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Be dependable</a:t>
            </a:r>
          </a:p>
          <a:p>
            <a:pPr lvl="1" eaLnBrk="1" hangingPunct="1"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Be helpful</a:t>
            </a:r>
          </a:p>
          <a:p>
            <a:pPr lvl="1" eaLnBrk="1" hangingPunct="1"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Be friendly</a:t>
            </a:r>
          </a:p>
          <a:p>
            <a:pPr lvl="1" eaLnBrk="1" hangingPunct="1"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Be involved </a:t>
            </a:r>
          </a:p>
          <a:p>
            <a:pPr lvl="1" eaLnBrk="1" hangingPunct="1">
              <a:defRPr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Be thankful</a:t>
            </a:r>
          </a:p>
        </p:txBody>
      </p:sp>
    </p:spTree>
    <p:extLst>
      <p:ext uri="{BB962C8B-B14F-4D97-AF65-F5344CB8AC3E}">
        <p14:creationId xmlns:p14="http://schemas.microsoft.com/office/powerpoint/2010/main" val="412895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929" y="73318"/>
            <a:ext cx="8745498" cy="6684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34329" y="135708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Who am I?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248067" y="4115251"/>
            <a:ext cx="325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How do I manage relationships?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726199" y="1172413"/>
            <a:ext cx="229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How do I manage my life?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234329" y="4192091"/>
            <a:ext cx="27811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How do I connect with others?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03011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77" r="6204"/>
          <a:stretch/>
        </p:blipFill>
        <p:spPr bwMode="auto">
          <a:xfrm>
            <a:off x="4810205" y="505048"/>
            <a:ext cx="5955126" cy="560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052" y="2279959"/>
            <a:ext cx="485577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Be a leader in your sphere of influence</a:t>
            </a:r>
          </a:p>
          <a:p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Start by learning how to navigate change in a productive and positive way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29777" y="981647"/>
            <a:ext cx="454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+mj-lt"/>
                <a:cs typeface="Aharoni" panose="02010803020104030203" pitchFamily="2" charset="-79"/>
              </a:rPr>
              <a:t>Telescoping</a:t>
            </a:r>
          </a:p>
        </p:txBody>
      </p:sp>
    </p:spTree>
    <p:extLst>
      <p:ext uri="{BB962C8B-B14F-4D97-AF65-F5344CB8AC3E}">
        <p14:creationId xmlns:p14="http://schemas.microsoft.com/office/powerpoint/2010/main" val="49009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970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/>
              <a:t>Social </a:t>
            </a:r>
            <a:r>
              <a:rPr lang="en-US" sz="5400" dirty="0" smtClean="0"/>
              <a:t>Media: Proceed </a:t>
            </a:r>
            <a:r>
              <a:rPr lang="en-US" sz="5400" dirty="0" smtClean="0"/>
              <a:t>with </a:t>
            </a:r>
            <a:r>
              <a:rPr lang="en-US" sz="5400" dirty="0" smtClean="0"/>
              <a:t>Caution</a:t>
            </a:r>
            <a:endParaRPr lang="en-US" sz="5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280" y="1600200"/>
            <a:ext cx="11132364" cy="3958780"/>
          </a:xfrm>
        </p:spPr>
        <p:txBody>
          <a:bodyPr>
            <a:normAutofit/>
          </a:bodyPr>
          <a:lstStyle/>
          <a:p>
            <a:r>
              <a:rPr lang="en-US" dirty="0" smtClean="0"/>
              <a:t>Respect patient </a:t>
            </a:r>
            <a:r>
              <a:rPr lang="en-US" dirty="0" smtClean="0"/>
              <a:t>privacy. Never </a:t>
            </a:r>
            <a:r>
              <a:rPr lang="en-US" dirty="0" smtClean="0"/>
              <a:t>post any patient or family related </a:t>
            </a:r>
            <a:r>
              <a:rPr lang="en-US" dirty="0" smtClean="0"/>
              <a:t>information.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Use good judgment regarding what you </a:t>
            </a:r>
            <a:r>
              <a:rPr lang="en-US" dirty="0" smtClean="0"/>
              <a:t>post. Consider </a:t>
            </a:r>
            <a:r>
              <a:rPr lang="en-US" dirty="0" smtClean="0"/>
              <a:t>what you post through the lens of a future </a:t>
            </a:r>
            <a:r>
              <a:rPr lang="en-US" dirty="0" smtClean="0"/>
              <a:t>employer.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Present yourself in a positive and professional </a:t>
            </a:r>
            <a:r>
              <a:rPr lang="en-US" dirty="0" smtClean="0"/>
              <a:t>manner.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052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636" y="2526229"/>
            <a:ext cx="11305946" cy="1143000"/>
          </a:xfrm>
        </p:spPr>
        <p:txBody>
          <a:bodyPr>
            <a:normAutofit/>
          </a:bodyPr>
          <a:lstStyle/>
          <a:p>
            <a:pPr algn="l"/>
            <a:r>
              <a:rPr lang="en-US" sz="5400" dirty="0" smtClean="0"/>
              <a:t>Develop Excellent </a:t>
            </a:r>
            <a:r>
              <a:rPr lang="en-US" sz="5400" dirty="0" smtClean="0"/>
              <a:t>Communication Skills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53297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794</Words>
  <Application>Microsoft Office PowerPoint</Application>
  <PresentationFormat>Widescreen</PresentationFormat>
  <Paragraphs>179</Paragraphs>
  <Slides>23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Aharoni</vt:lpstr>
      <vt:lpstr>Arial</vt:lpstr>
      <vt:lpstr>Calibri</vt:lpstr>
      <vt:lpstr>Calibri Light</vt:lpstr>
      <vt:lpstr>Century Gothic</vt:lpstr>
      <vt:lpstr>Mangal</vt:lpstr>
      <vt:lpstr>1_Office Theme</vt:lpstr>
      <vt:lpstr>PROFESSIONALISM</vt:lpstr>
      <vt:lpstr>Learner Objectives</vt:lpstr>
      <vt:lpstr>Find your strengths &amp;  understand that others are different</vt:lpstr>
      <vt:lpstr>Build Emotional Intelligence</vt:lpstr>
      <vt:lpstr>What is Emotional Intelligence?</vt:lpstr>
      <vt:lpstr>PowerPoint Presentation</vt:lpstr>
      <vt:lpstr>PowerPoint Presentation</vt:lpstr>
      <vt:lpstr>Social Media: Proceed with Caution</vt:lpstr>
      <vt:lpstr>Develop Excellent Communication Skills </vt:lpstr>
      <vt:lpstr>Active Listening</vt:lpstr>
      <vt:lpstr>Barriers to Effective Communication</vt:lpstr>
      <vt:lpstr>PowerPoint Presentation</vt:lpstr>
      <vt:lpstr>PowerPoint Presentation</vt:lpstr>
      <vt:lpstr>Crucial Conversations: A Great Resource!</vt:lpstr>
      <vt:lpstr>Interaction Guidelines</vt:lpstr>
      <vt:lpstr>PowerPoint Presentation</vt:lpstr>
      <vt:lpstr>PowerPoint Presentation</vt:lpstr>
      <vt:lpstr>How to build your own resiliency</vt:lpstr>
      <vt:lpstr>Perseverance</vt:lpstr>
      <vt:lpstr>Time Management Priorities</vt:lpstr>
      <vt:lpstr>Charles E. Hummel : “The greatest danger is letting the urgent things crowd out the important." </vt:lpstr>
      <vt:lpstr>   Dealing with Email</vt:lpstr>
      <vt:lpstr>References</vt:lpstr>
    </vt:vector>
  </TitlesOfParts>
  <Company>SmithBucklin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Curtis, Cameron</dc:creator>
  <cp:lastModifiedBy>Hahn, Eunice</cp:lastModifiedBy>
  <cp:revision>21</cp:revision>
  <dcterms:created xsi:type="dcterms:W3CDTF">2017-09-28T15:52:48Z</dcterms:created>
  <dcterms:modified xsi:type="dcterms:W3CDTF">2019-11-12T16:55:57Z</dcterms:modified>
</cp:coreProperties>
</file>