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9" autoAdjust="0"/>
    <p:restoredTop sz="95982" autoAdjust="0"/>
  </p:normalViewPr>
  <p:slideViewPr>
    <p:cSldViewPr snapToGrid="0">
      <p:cViewPr varScale="1">
        <p:scale>
          <a:sx n="112" d="100"/>
          <a:sy n="112" d="100"/>
        </p:scale>
        <p:origin x="63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DF86C-B5DD-4470-9B42-E46465500352}" type="datetimeFigureOut">
              <a:rPr lang="en-US" smtClean="0"/>
              <a:t>3/22/20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68DC6-65A4-472C-AD32-8C594D18B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33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</a:t>
            </a:r>
            <a:r>
              <a:rPr lang="en-US" baseline="0" dirty="0"/>
              <a:t> picture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68DC6-65A4-472C-AD32-8C594D18B8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98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505C8-6E27-40BE-9D71-ECD91AC13D6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24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92522 </a:t>
            </a:r>
            <a:r>
              <a:rPr lang="en-US" sz="1200" dirty="0"/>
              <a:t>Evaluation of speech sound production (e.g., articulation, phonological process, apraxia, dysarthria). </a:t>
            </a:r>
            <a:r>
              <a:rPr lang="en-US" sz="1200" b="1" dirty="0"/>
              <a:t>MOTOR SPEECH   -</a:t>
            </a:r>
            <a:r>
              <a:rPr lang="en-US" sz="1200" b="1" baseline="0" dirty="0"/>
              <a:t> </a:t>
            </a:r>
            <a:r>
              <a:rPr lang="en-US" sz="1400" dirty="0"/>
              <a:t>Use for motor speech evaluation, apraxia, dysarthria </a:t>
            </a:r>
            <a:r>
              <a:rPr lang="en-US" sz="1400" b="1" dirty="0"/>
              <a:t>WITHOUT</a:t>
            </a:r>
            <a:r>
              <a:rPr lang="en-US" sz="1400" dirty="0"/>
              <a:t> assessment of language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  <a:p>
            <a:br>
              <a:rPr lang="en-US" sz="1400" dirty="0"/>
            </a:br>
            <a:r>
              <a:rPr lang="en-US" sz="1200" b="1" dirty="0"/>
              <a:t>92523,</a:t>
            </a:r>
            <a:r>
              <a:rPr lang="en-US" sz="1200" dirty="0"/>
              <a:t> Evaluation of speech sound production (e.g., articulation, phonological process, apraxia, dysarthria); </a:t>
            </a:r>
            <a:r>
              <a:rPr lang="en-US" sz="1200" b="1" dirty="0"/>
              <a:t>with evaluation of language comprehension and expression</a:t>
            </a:r>
            <a:r>
              <a:rPr lang="en-US" sz="1200" dirty="0"/>
              <a:t> (e.g., receptive and expressive language). - </a:t>
            </a:r>
            <a:r>
              <a:rPr lang="en-US" dirty="0"/>
              <a:t>For patients that have language deficits </a:t>
            </a:r>
            <a:r>
              <a:rPr lang="en-US" b="1" dirty="0"/>
              <a:t>OTHER THAN </a:t>
            </a:r>
            <a:r>
              <a:rPr lang="en-US" dirty="0"/>
              <a:t>aphasia (Use 96105 Aphasia evaluation code for patients that have aphasia in need of </a:t>
            </a:r>
            <a:r>
              <a:rPr lang="en-US" b="1" dirty="0"/>
              <a:t>standardized</a:t>
            </a:r>
            <a:r>
              <a:rPr lang="en-US" dirty="0"/>
              <a:t> assessment to assist diagnosis and treatment planning)</a:t>
            </a:r>
          </a:p>
          <a:p>
            <a:r>
              <a:rPr lang="en-US" dirty="0"/>
              <a:t>Can use for </a:t>
            </a:r>
            <a:r>
              <a:rPr lang="en-US" b="1" dirty="0"/>
              <a:t>informal</a:t>
            </a:r>
            <a:r>
              <a:rPr lang="en-US" dirty="0"/>
              <a:t> cognitive assessments paired with language assessments (blanket cognitive-linguistic </a:t>
            </a:r>
            <a:r>
              <a:rPr lang="en-US" dirty="0" err="1"/>
              <a:t>eval</a:t>
            </a:r>
            <a:r>
              <a:rPr lang="en-US" dirty="0"/>
              <a:t>)</a:t>
            </a:r>
          </a:p>
          <a:p>
            <a:endParaRPr lang="en-US" sz="1200" dirty="0"/>
          </a:p>
          <a:p>
            <a:pPr marL="342900" lvl="2" indent="-342900"/>
            <a:r>
              <a:rPr lang="en-US" sz="2800" dirty="0"/>
              <a:t>For Cognitive Performance Testing and Assessment of Aphasia - Used for </a:t>
            </a:r>
            <a:r>
              <a:rPr lang="en-US" sz="2800" b="1" i="1" dirty="0"/>
              <a:t>STANDARDIZED</a:t>
            </a:r>
            <a:r>
              <a:rPr lang="en-US" sz="2800" dirty="0"/>
              <a:t> assessment; can combine with non-standardized</a:t>
            </a:r>
          </a:p>
          <a:p>
            <a:pPr marL="342900" lvl="2" indent="-342900"/>
            <a:r>
              <a:rPr lang="en-US" sz="2800" dirty="0"/>
              <a:t>Can bill in multiples; </a:t>
            </a:r>
            <a:r>
              <a:rPr lang="en-US" sz="2800" b="1" dirty="0"/>
              <a:t>31 minutes to 1 hour</a:t>
            </a:r>
            <a:r>
              <a:rPr lang="en-US" sz="2800" dirty="0"/>
              <a:t>=1 hour; </a:t>
            </a:r>
            <a:r>
              <a:rPr lang="en-US" sz="2800" b="1" dirty="0"/>
              <a:t>91-151 minutes</a:t>
            </a:r>
            <a:r>
              <a:rPr lang="en-US" sz="2800" dirty="0"/>
              <a:t>=2 hours which includes administration, interpretation and documentation</a:t>
            </a:r>
          </a:p>
          <a:p>
            <a:pPr marL="342900" lvl="2" indent="-342900"/>
            <a:r>
              <a:rPr lang="en-US" sz="2800" b="1" dirty="0"/>
              <a:t>If using ONLY informal tools and lasts less than 31 minutes it is considered screening and will be denied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92524 </a:t>
            </a:r>
            <a:r>
              <a:rPr lang="en-US" sz="1200" dirty="0"/>
              <a:t>Behavioral and qualitative analysis of voice and resonance - </a:t>
            </a:r>
            <a:r>
              <a:rPr lang="en-US" dirty="0"/>
              <a:t>For full voice evaluation; can be combined with </a:t>
            </a:r>
            <a:r>
              <a:rPr lang="en-US" dirty="0" err="1"/>
              <a:t>videostroboscopy</a:t>
            </a:r>
            <a:r>
              <a:rPr lang="en-US" dirty="0"/>
              <a:t> or acoustics</a:t>
            </a:r>
          </a:p>
          <a:p>
            <a:br>
              <a:rPr lang="en-US" dirty="0"/>
            </a:br>
            <a:r>
              <a:rPr lang="en-US" sz="1200" b="1" dirty="0"/>
              <a:t>96105: </a:t>
            </a:r>
            <a:r>
              <a:rPr lang="en-US" sz="1200" dirty="0"/>
              <a:t>Assessment of aphasia including expressive and receptive speech and language function, motor speech abilities, reading, writing, spelling, etc.  - </a:t>
            </a:r>
            <a:r>
              <a:rPr lang="en-US" dirty="0"/>
              <a:t>Timed code, includes interpretation and documentation of findings</a:t>
            </a:r>
          </a:p>
          <a:p>
            <a:r>
              <a:rPr lang="en-US" dirty="0"/>
              <a:t>Examples: </a:t>
            </a:r>
            <a:r>
              <a:rPr lang="en-US" b="1" dirty="0"/>
              <a:t>standardized assessments </a:t>
            </a:r>
            <a:r>
              <a:rPr lang="en-US" dirty="0"/>
              <a:t>such as BDAE, WAB, Minnesota, paired with informal</a:t>
            </a:r>
          </a:p>
          <a:p>
            <a:endParaRPr lang="en-US" dirty="0"/>
          </a:p>
          <a:p>
            <a:r>
              <a:rPr lang="en-US" sz="1200" b="1" dirty="0"/>
              <a:t>96125</a:t>
            </a:r>
            <a:r>
              <a:rPr lang="en-US" sz="1200" dirty="0"/>
              <a:t>: </a:t>
            </a:r>
            <a:r>
              <a:rPr lang="en-US" sz="1200" b="1" dirty="0"/>
              <a:t>Standardized</a:t>
            </a:r>
            <a:r>
              <a:rPr lang="en-US" sz="1200" dirty="0"/>
              <a:t> cognitive performance testing including memory, reasoning, sensory processing, visual perceptual, orientation, pragmatics, executive function - </a:t>
            </a:r>
            <a:r>
              <a:rPr lang="en-US" dirty="0"/>
              <a:t>Timed code, includes interpretation and documentation of findings</a:t>
            </a:r>
            <a:endParaRPr lang="en-US" b="1" dirty="0"/>
          </a:p>
          <a:p>
            <a:r>
              <a:rPr lang="en-US" b="1" dirty="0"/>
              <a:t>CANNOT BE USED WITH MEDICARE; WILL BE DENIED!</a:t>
            </a:r>
            <a:endParaRPr lang="en-US" dirty="0"/>
          </a:p>
          <a:p>
            <a:r>
              <a:rPr lang="en-US" dirty="0"/>
              <a:t>Examples: </a:t>
            </a:r>
            <a:r>
              <a:rPr lang="en-US" b="1" dirty="0"/>
              <a:t>standardized assessments </a:t>
            </a:r>
            <a:r>
              <a:rPr lang="en-US" dirty="0"/>
              <a:t>such as: RIPA, </a:t>
            </a:r>
            <a:r>
              <a:rPr lang="en-US" dirty="0" err="1"/>
              <a:t>Rivermead</a:t>
            </a:r>
            <a:r>
              <a:rPr lang="en-US" dirty="0"/>
              <a:t> Behavioral Memory Test, TOMAL, TONI, CLQT, SCATBI, BADS, FAVRES</a:t>
            </a:r>
          </a:p>
          <a:p>
            <a:r>
              <a:rPr lang="en-US" dirty="0"/>
              <a:t>These tests may be norm-referenced (results are interpreted based on established norms and compare test-takers to each other) or criterion-referenced (results are interpreted based on the person's performance/ability to complete tasks or demonstrate knowledge of a specific topic).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505C8-6E27-40BE-9D71-ECD91AC13D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79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68DC6-65A4-472C-AD32-8C594D18B8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72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68DC6-65A4-472C-AD32-8C594D18B8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73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a.org/practice/reimbursement/medicare/slp_coding_rule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Technical Aspects of Skilled Services</a:t>
            </a:r>
            <a:br>
              <a:rPr lang="en-US" dirty="0"/>
            </a:br>
            <a:r>
              <a:rPr lang="en-US" sz="4000" dirty="0"/>
              <a:t>Part 1</a:t>
            </a:r>
            <a:br>
              <a:rPr lang="en-US" sz="4000" dirty="0"/>
            </a:br>
            <a:r>
              <a:rPr lang="en-US" dirty="0"/>
              <a:t>CODING</a:t>
            </a:r>
            <a:endParaRPr lang="en-US" sz="8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sz="1600" i="1" dirty="0"/>
          </a:p>
          <a:p>
            <a:pPr>
              <a:spcBef>
                <a:spcPts val="0"/>
              </a:spcBef>
            </a:pPr>
            <a:endParaRPr lang="en-US" sz="11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8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51183"/>
            <a:ext cx="11074400" cy="838200"/>
          </a:xfrm>
        </p:spPr>
        <p:txBody>
          <a:bodyPr/>
          <a:lstStyle/>
          <a:p>
            <a:pPr algn="ctr"/>
            <a:r>
              <a:rPr lang="en-US" dirty="0"/>
              <a:t>Treatment CPT Codes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949852"/>
              </p:ext>
            </p:extLst>
          </p:nvPr>
        </p:nvGraphicFramePr>
        <p:xfrm>
          <a:off x="406400" y="1143000"/>
          <a:ext cx="11379200" cy="4895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CPT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Code Description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92507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Speech/hearing therapy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92508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/>
                        <a:t>Group speech/hearing therapy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92609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/>
                        <a:t>Therapy for the use of speech-generating device, including programming and modification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97150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Group dysphagia therapy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92526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Individual dysphagia therapy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97129/</a:t>
                      </a:r>
                    </a:p>
                    <a:p>
                      <a:pPr algn="ctr"/>
                      <a:r>
                        <a:rPr lang="en-US" sz="2000" b="0" dirty="0"/>
                        <a:t>97130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Therapeutic interventions that focus on cognitive function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(97130 is for each additional 15 minutes)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216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97533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Sensory integration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478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American Speech-Language Hearing Association (ASHA). Retrieved January 15, 2019, from, </a:t>
            </a:r>
            <a:r>
              <a:rPr lang="en-US" dirty="0">
                <a:hlinkClick r:id="rId3"/>
              </a:rPr>
              <a:t>https://www.asha.org/practice/reimbursement/medicare/slp_coding_rules/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75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10972800" cy="4449763"/>
          </a:xfrm>
        </p:spPr>
        <p:txBody>
          <a:bodyPr/>
          <a:lstStyle/>
          <a:p>
            <a:pPr marL="457200" indent="-457200"/>
            <a:r>
              <a:rPr lang="en-US" b="1" dirty="0"/>
              <a:t>At the conclusion of this module, the learner will be able to:</a:t>
            </a:r>
          </a:p>
          <a:p>
            <a:pPr lvl="1"/>
            <a:r>
              <a:rPr lang="en-US" dirty="0"/>
              <a:t>List the correct CPTs for cognitive and speech language/communication  evaluations and treatment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64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Two Health Care Coding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47800"/>
            <a:ext cx="10972800" cy="5029200"/>
          </a:xfrm>
        </p:spPr>
        <p:txBody>
          <a:bodyPr>
            <a:normAutofit/>
          </a:bodyPr>
          <a:lstStyle/>
          <a:p>
            <a:r>
              <a:rPr lang="en-US" b="1" dirty="0"/>
              <a:t>Diagnostic Codes</a:t>
            </a:r>
            <a:r>
              <a:rPr lang="en-US" dirty="0"/>
              <a:t>: Describe the </a:t>
            </a:r>
            <a:r>
              <a:rPr lang="en-US" b="1" dirty="0"/>
              <a:t>REASON</a:t>
            </a:r>
            <a:r>
              <a:rPr lang="en-US" dirty="0"/>
              <a:t> we are evaluating or treating the patient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US" sz="2600" dirty="0"/>
              <a:t>International Classification of Diseases, 10</a:t>
            </a:r>
            <a:r>
              <a:rPr lang="en-US" sz="2600" baseline="30000" dirty="0"/>
              <a:t>th</a:t>
            </a:r>
            <a:r>
              <a:rPr lang="en-US" sz="2600" dirty="0"/>
              <a:t> Revision, Clinical Modification </a:t>
            </a:r>
            <a:r>
              <a:rPr lang="en-US" sz="2600" b="1" dirty="0"/>
              <a:t>(ICD-10)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US" sz="2600" b="1" dirty="0"/>
              <a:t>Example:  Oropharyngeal Dysphagia: R13.12</a:t>
            </a:r>
          </a:p>
          <a:p>
            <a:pPr lvl="1" indent="0">
              <a:buNone/>
            </a:pPr>
            <a:endParaRPr lang="en-US" sz="2600" b="1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b="1" dirty="0"/>
              <a:t>Procedure Codes</a:t>
            </a:r>
            <a:r>
              <a:rPr lang="en-US" sz="3200" dirty="0"/>
              <a:t>: Describe what we </a:t>
            </a:r>
            <a:r>
              <a:rPr lang="en-US" sz="3200" b="1" dirty="0"/>
              <a:t>DO</a:t>
            </a:r>
            <a:r>
              <a:rPr lang="en-US" sz="3200" dirty="0"/>
              <a:t> with the patient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US" sz="2600" dirty="0"/>
              <a:t>Current Procedural Terminology </a:t>
            </a:r>
            <a:r>
              <a:rPr lang="en-US" sz="2600" b="1" dirty="0"/>
              <a:t>(CPT)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US" sz="2600" b="1" dirty="0"/>
              <a:t>Example: 92526</a:t>
            </a:r>
          </a:p>
        </p:txBody>
      </p:sp>
    </p:spTree>
    <p:extLst>
      <p:ext uri="{BB962C8B-B14F-4D97-AF65-F5344CB8AC3E}">
        <p14:creationId xmlns:p14="http://schemas.microsoft.com/office/powerpoint/2010/main" val="275327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Primary and Secondary Diagnoses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47801"/>
            <a:ext cx="11074400" cy="4754563"/>
          </a:xfrm>
        </p:spPr>
        <p:txBody>
          <a:bodyPr>
            <a:normAutofit/>
          </a:bodyPr>
          <a:lstStyle/>
          <a:p>
            <a:r>
              <a:rPr lang="en-US" b="1" dirty="0"/>
              <a:t>Primary Diagnosis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Diagnosis </a:t>
            </a:r>
            <a:r>
              <a:rPr lang="en-US" b="1" dirty="0"/>
              <a:t>chiefly responsible </a:t>
            </a:r>
            <a:r>
              <a:rPr lang="en-US" dirty="0"/>
              <a:t>for the visit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Disease, condition, problem, symptom, injury, or </a:t>
            </a:r>
            <a:r>
              <a:rPr lang="en-US" b="1" dirty="0"/>
              <a:t>reason</a:t>
            </a:r>
            <a:r>
              <a:rPr lang="en-US" dirty="0"/>
              <a:t> for encounter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If multiple problems exist, select the most intensive diagnosis as primary and list others as secondary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Secondary Diagnosis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Co-existing conditions, symptoms, or diagnoses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Symptoms found </a:t>
            </a:r>
            <a:r>
              <a:rPr lang="en-US" b="1" dirty="0"/>
              <a:t>after </a:t>
            </a:r>
            <a:r>
              <a:rPr lang="en-US" dirty="0"/>
              <a:t>assessment; clinical diagnoses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72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Service-Based or Untimed CPT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05400"/>
          </a:xfrm>
        </p:spPr>
        <p:txBody>
          <a:bodyPr/>
          <a:lstStyle/>
          <a:p>
            <a:pPr marL="342900" lvl="1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/>
              <a:t>Reimbursed same amount regardless of time spent delivering the service</a:t>
            </a:r>
          </a:p>
          <a:p>
            <a:pPr marL="342900" lvl="1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/>
              <a:t>Can only bill one unit of each service-based code daily per discipline per patient</a:t>
            </a:r>
          </a:p>
          <a:p>
            <a:pPr marL="342900" lvl="1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b="1" dirty="0"/>
              <a:t>Prices based on consensus from speech-language pathologists in ASHA survey that 45 to 60 minutes is spent with a patient</a:t>
            </a:r>
          </a:p>
          <a:p>
            <a:pPr marL="342900" lvl="1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/>
              <a:t>Most speech therapy codes are service-based or untimed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6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en-US" dirty="0"/>
              <a:t>Timed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219200"/>
            <a:ext cx="11277600" cy="5410200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1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/>
              <a:t>Billed in unit increments</a:t>
            </a:r>
          </a:p>
          <a:p>
            <a:pPr marL="342900" lvl="1" indent="-342900">
              <a:lnSpc>
                <a:spcPct val="11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/>
              <a:t>Documentation must support the time billed</a:t>
            </a: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/>
              <a:t>Examples: 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/>
              <a:t>96105</a:t>
            </a:r>
            <a:r>
              <a:rPr lang="en-US" dirty="0"/>
              <a:t> Assessment of aphasia per hour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/>
              <a:t>96125</a:t>
            </a:r>
            <a:r>
              <a:rPr lang="en-US" dirty="0"/>
              <a:t> Cognitive performance testing per hour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/>
              <a:t>92607</a:t>
            </a:r>
            <a:r>
              <a:rPr lang="en-US" dirty="0"/>
              <a:t> Evaluation for speech-generating device, first hour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/>
              <a:t>92608</a:t>
            </a:r>
            <a:r>
              <a:rPr lang="en-US" dirty="0"/>
              <a:t> Each additional 30 minutes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/>
              <a:t>97533</a:t>
            </a:r>
            <a:r>
              <a:rPr lang="en-US" dirty="0"/>
              <a:t> Sensory integration per 15 minutes </a:t>
            </a:r>
          </a:p>
          <a:p>
            <a:pPr marL="342900" lvl="1" indent="-342900">
              <a:lnSpc>
                <a:spcPct val="11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dirty="0"/>
              <a:t>Medicare 8-minute rule: </a:t>
            </a:r>
            <a:r>
              <a:rPr lang="en-US" dirty="0"/>
              <a:t>1 unit is 8 minutes to less than 23 minutes; 2 units is 23 minutes to less than 38 minutes; 3 units is 38 minutes to less than 53 minutes; 4 units is 53 minutes to less than 68 minutes 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05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Medicare 8-Minute Rule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533855"/>
              </p:ext>
            </p:extLst>
          </p:nvPr>
        </p:nvGraphicFramePr>
        <p:xfrm>
          <a:off x="364490" y="1455420"/>
          <a:ext cx="10363200" cy="48514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6238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Time spent in a time-based</a:t>
                      </a:r>
                      <a:r>
                        <a:rPr lang="en-US" sz="2800" baseline="0" dirty="0"/>
                        <a:t> treatment (e.g., cognitive </a:t>
                      </a:r>
                      <a:r>
                        <a:rPr lang="en-US" sz="2800" baseline="0" dirty="0" err="1"/>
                        <a:t>tx</a:t>
                      </a:r>
                      <a:r>
                        <a:rPr lang="en-US" sz="2800" baseline="0" dirty="0"/>
                        <a:t>)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No. of units to count for that session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25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8-22 minutes</a:t>
                      </a: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I unit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25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23-37 minutes</a:t>
                      </a: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2 units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25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38-52 minutes</a:t>
                      </a: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3 units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25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53-68+</a:t>
                      </a:r>
                      <a:r>
                        <a:rPr lang="en-US" sz="2400" baseline="0" dirty="0"/>
                        <a:t> minutes</a:t>
                      </a:r>
                      <a:endParaRPr lang="en-US" sz="24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400" dirty="0"/>
                        <a:t>4 units</a:t>
                      </a: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365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22" y="278958"/>
            <a:ext cx="10972800" cy="883920"/>
          </a:xfrm>
        </p:spPr>
        <p:txBody>
          <a:bodyPr/>
          <a:lstStyle/>
          <a:p>
            <a:r>
              <a:rPr lang="en-US" dirty="0"/>
              <a:t>Evaluation CPT Codes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834892"/>
              </p:ext>
            </p:extLst>
          </p:nvPr>
        </p:nvGraphicFramePr>
        <p:xfrm>
          <a:off x="203200" y="1053547"/>
          <a:ext cx="11505096" cy="505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5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9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2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Evaluation Code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ASSESSMENTS 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64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92521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of fluency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Fluency</a:t>
                      </a:r>
                      <a:r>
                        <a:rPr lang="en-US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assessment required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42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92522: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of </a:t>
                      </a:r>
                      <a:r>
                        <a:rPr lang="en-US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 sound production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(e.g., articulation, phonological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process, apraxia, dysarthria)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speech assessment required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(Examples: Intelligibility of Dysarthric Speech,</a:t>
                      </a:r>
                      <a:r>
                        <a:rPr lang="en-US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i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Frenchay</a:t>
                      </a:r>
                      <a:r>
                        <a:rPr lang="en-US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E-SPAM, Motor Speech Assessment Template from ASHA, etc.)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32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92523: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of </a:t>
                      </a:r>
                      <a:r>
                        <a:rPr lang="en-US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 sound production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(e.g., articulation, phonological process, apraxia, dysarthria)</a:t>
                      </a: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of </a:t>
                      </a:r>
                      <a:r>
                        <a:rPr lang="en-US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language</a:t>
                      </a:r>
                      <a:r>
                        <a:rPr lang="en-US" sz="1400" u="non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comprehension and</a:t>
                      </a:r>
                      <a:r>
                        <a:rPr lang="en-US" sz="1400" u="sng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expression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blanket cognitive-linguistic assessment including motor speech.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May use subtests of various appropriate tests to collect data for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this assessment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328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92524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Behavioral and qualitative analysis of </a:t>
                      </a:r>
                      <a:r>
                        <a:rPr lang="en-US" sz="14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 and resonance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 assessment required 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(frequently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used in ENT outpatient clinics, university clinics, etc.) Often includes instrumental measurements such as the </a:t>
                      </a:r>
                      <a:r>
                        <a:rPr lang="en-US" sz="16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Visipitch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but instrumental assessment is not required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212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96105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aphasia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Aphasia</a:t>
                      </a:r>
                      <a:r>
                        <a:rPr lang="en-US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battery of tests required </a:t>
                      </a:r>
                      <a:r>
                        <a:rPr lang="en-US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(e.g., Boston, Western, or something similar)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392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96125: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Standardized cognitive performance resting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Cognitive battery/assessment required. </a:t>
                      </a:r>
                      <a:r>
                        <a:rPr lang="en-US" sz="1600" b="1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Must be standardized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performance </a:t>
                      </a:r>
                      <a:r>
                        <a:rPr lang="en-US" sz="1600" b="1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assessment,</a:t>
                      </a:r>
                      <a:r>
                        <a:rPr lang="en-US" sz="1600" b="1" i="1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to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 at least 31 minutes</a:t>
                      </a:r>
                      <a:r>
                        <a:rPr lang="en-US" sz="1600" b="1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8000" y="6100081"/>
            <a:ext cx="1127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rgbClr val="0070C0"/>
                </a:solidFill>
              </a:rPr>
              <a:t>Check your local LCD for coverage specifics per code</a:t>
            </a:r>
            <a:r>
              <a:rPr lang="en-US" dirty="0">
                <a:solidFill>
                  <a:srgbClr val="0070C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172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98061" y="1192696"/>
            <a:ext cx="11277600" cy="1470025"/>
          </a:xfrm>
        </p:spPr>
        <p:txBody>
          <a:bodyPr>
            <a:noAutofit/>
          </a:bodyPr>
          <a:lstStyle/>
          <a:p>
            <a:r>
              <a:rPr lang="en-US" sz="7200" dirty="0"/>
              <a:t>Treatment CPT Codes</a:t>
            </a:r>
          </a:p>
        </p:txBody>
      </p:sp>
    </p:spTree>
    <p:extLst>
      <p:ext uri="{BB962C8B-B14F-4D97-AF65-F5344CB8AC3E}">
        <p14:creationId xmlns:p14="http://schemas.microsoft.com/office/powerpoint/2010/main" val="10062021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1033</Words>
  <Application>Microsoft Macintosh PowerPoint</Application>
  <PresentationFormat>Widescreen</PresentationFormat>
  <Paragraphs>111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1_Office Theme</vt:lpstr>
      <vt:lpstr>Technical Aspects of Skilled Services Part 1 CODING</vt:lpstr>
      <vt:lpstr>Objectives</vt:lpstr>
      <vt:lpstr>Two Health Care Coding Systems</vt:lpstr>
      <vt:lpstr>Primary and Secondary Diagnoses</vt:lpstr>
      <vt:lpstr>Service-Based or Untimed CPT Codes</vt:lpstr>
      <vt:lpstr>Timed Codes</vt:lpstr>
      <vt:lpstr>The Medicare 8-Minute Rule</vt:lpstr>
      <vt:lpstr>Evaluation CPT Codes</vt:lpstr>
      <vt:lpstr>Treatment CPT Codes</vt:lpstr>
      <vt:lpstr>Treatment CPT Codes</vt:lpstr>
      <vt:lpstr>References 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Shelby ONeill</cp:lastModifiedBy>
  <cp:revision>19</cp:revision>
  <dcterms:created xsi:type="dcterms:W3CDTF">2017-09-28T15:52:48Z</dcterms:created>
  <dcterms:modified xsi:type="dcterms:W3CDTF">2020-03-22T20:08:20Z</dcterms:modified>
</cp:coreProperties>
</file>