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6" r:id="rId13"/>
    <p:sldId id="267" r:id="rId14"/>
    <p:sldId id="268" r:id="rId15"/>
    <p:sldId id="269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7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73938" autoAdjust="0"/>
  </p:normalViewPr>
  <p:slideViewPr>
    <p:cSldViewPr snapToGrid="0">
      <p:cViewPr varScale="1">
        <p:scale>
          <a:sx n="85" d="100"/>
          <a:sy n="85" d="100"/>
        </p:scale>
        <p:origin x="160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05EE69-0FE9-624E-A762-EDB75DF2C207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626A30-B339-F745-8115-29653392A996}">
      <dgm:prSet/>
      <dgm:spPr/>
      <dgm:t>
        <a:bodyPr/>
        <a:lstStyle/>
        <a:p>
          <a:pPr rtl="0"/>
          <a:r>
            <a:rPr lang="en-US" dirty="0" smtClean="0"/>
            <a:t>Complete a proper history and physical/interview</a:t>
          </a:r>
          <a:endParaRPr lang="en-US" dirty="0"/>
        </a:p>
      </dgm:t>
    </dgm:pt>
    <dgm:pt modelId="{DBCF071B-8DF4-B54B-9544-47B0EEEC7B38}" type="parTrans" cxnId="{7922A278-9D0E-3140-A3B7-936CFB898E7F}">
      <dgm:prSet/>
      <dgm:spPr/>
      <dgm:t>
        <a:bodyPr/>
        <a:lstStyle/>
        <a:p>
          <a:endParaRPr lang="en-US"/>
        </a:p>
      </dgm:t>
    </dgm:pt>
    <dgm:pt modelId="{80D28813-BE5F-B74B-9AB9-F1BD679FEBA5}" type="sibTrans" cxnId="{7922A278-9D0E-3140-A3B7-936CFB898E7F}">
      <dgm:prSet/>
      <dgm:spPr/>
      <dgm:t>
        <a:bodyPr/>
        <a:lstStyle/>
        <a:p>
          <a:endParaRPr lang="en-US"/>
        </a:p>
      </dgm:t>
    </dgm:pt>
    <dgm:pt modelId="{C8CDE898-7CF9-4949-A947-F28F10DB17CB}">
      <dgm:prSet/>
      <dgm:spPr/>
      <dgm:t>
        <a:bodyPr/>
        <a:lstStyle/>
        <a:p>
          <a:pPr rtl="0"/>
          <a:r>
            <a:rPr lang="en-US" dirty="0" smtClean="0"/>
            <a:t>Obtain </a:t>
          </a:r>
          <a:r>
            <a:rPr lang="en-US" dirty="0" smtClean="0"/>
            <a:t>patient’s </a:t>
          </a:r>
          <a:r>
            <a:rPr lang="en-US" dirty="0" smtClean="0"/>
            <a:t>report/perspective of their situation</a:t>
          </a:r>
          <a:endParaRPr lang="en-US" dirty="0"/>
        </a:p>
      </dgm:t>
    </dgm:pt>
    <dgm:pt modelId="{C0EC1ED9-DE35-1F42-81FB-969DC63ECBEE}" type="parTrans" cxnId="{1F152379-94B7-EA46-8396-48AF45EA4341}">
      <dgm:prSet/>
      <dgm:spPr/>
      <dgm:t>
        <a:bodyPr/>
        <a:lstStyle/>
        <a:p>
          <a:endParaRPr lang="en-US"/>
        </a:p>
      </dgm:t>
    </dgm:pt>
    <dgm:pt modelId="{27FB56CD-6014-C348-9D2C-942BF560B678}" type="sibTrans" cxnId="{1F152379-94B7-EA46-8396-48AF45EA4341}">
      <dgm:prSet/>
      <dgm:spPr/>
      <dgm:t>
        <a:bodyPr/>
        <a:lstStyle/>
        <a:p>
          <a:endParaRPr lang="en-US"/>
        </a:p>
      </dgm:t>
    </dgm:pt>
    <dgm:pt modelId="{E883FCA0-AD20-AA4A-93A8-C376EF6F56E9}">
      <dgm:prSet/>
      <dgm:spPr/>
      <dgm:t>
        <a:bodyPr/>
        <a:lstStyle/>
        <a:p>
          <a:pPr rtl="0"/>
          <a:r>
            <a:rPr lang="en-US" smtClean="0"/>
            <a:t>Observe/Informally assess</a:t>
          </a:r>
          <a:endParaRPr lang="en-US"/>
        </a:p>
      </dgm:t>
    </dgm:pt>
    <dgm:pt modelId="{FFBBF028-745C-E249-ABE2-D56E58CEE73C}" type="parTrans" cxnId="{9696FCF4-6744-9045-AB39-B82C3F865F1C}">
      <dgm:prSet/>
      <dgm:spPr/>
      <dgm:t>
        <a:bodyPr/>
        <a:lstStyle/>
        <a:p>
          <a:endParaRPr lang="en-US"/>
        </a:p>
      </dgm:t>
    </dgm:pt>
    <dgm:pt modelId="{33F7728C-39C7-424A-9415-E9AF203637F4}" type="sibTrans" cxnId="{9696FCF4-6744-9045-AB39-B82C3F865F1C}">
      <dgm:prSet/>
      <dgm:spPr/>
      <dgm:t>
        <a:bodyPr/>
        <a:lstStyle/>
        <a:p>
          <a:endParaRPr lang="en-US"/>
        </a:p>
      </dgm:t>
    </dgm:pt>
    <dgm:pt modelId="{EB43FB42-B779-B840-9239-FB9DF1B3CC9A}">
      <dgm:prSet/>
      <dgm:spPr/>
      <dgm:t>
        <a:bodyPr/>
        <a:lstStyle/>
        <a:p>
          <a:pPr rtl="0"/>
          <a:r>
            <a:rPr lang="en-US" dirty="0" smtClean="0"/>
            <a:t>Complete </a:t>
          </a:r>
          <a:r>
            <a:rPr lang="en-US" dirty="0" smtClean="0"/>
            <a:t>orientation/mental status check</a:t>
          </a:r>
          <a:endParaRPr lang="en-US" dirty="0"/>
        </a:p>
      </dgm:t>
    </dgm:pt>
    <dgm:pt modelId="{C33E5A11-D8F1-D547-B693-C078E5ECEE03}" type="parTrans" cxnId="{07E2E641-7CCF-9742-94E4-A3AC3975679F}">
      <dgm:prSet/>
      <dgm:spPr/>
      <dgm:t>
        <a:bodyPr/>
        <a:lstStyle/>
        <a:p>
          <a:endParaRPr lang="en-US"/>
        </a:p>
      </dgm:t>
    </dgm:pt>
    <dgm:pt modelId="{42AE989D-CE21-6842-9547-2DF2E2C182D0}" type="sibTrans" cxnId="{07E2E641-7CCF-9742-94E4-A3AC3975679F}">
      <dgm:prSet/>
      <dgm:spPr/>
      <dgm:t>
        <a:bodyPr/>
        <a:lstStyle/>
        <a:p>
          <a:endParaRPr lang="en-US"/>
        </a:p>
      </dgm:t>
    </dgm:pt>
    <dgm:pt modelId="{02067885-B0BF-0241-8BDA-2C95754FC372}">
      <dgm:prSet/>
      <dgm:spPr/>
      <dgm:t>
        <a:bodyPr/>
        <a:lstStyle/>
        <a:p>
          <a:pPr rtl="0"/>
          <a:r>
            <a:rPr lang="en-US" smtClean="0"/>
            <a:t>Complete comprehensive Oral Mech Exam/Oral Agility tasks</a:t>
          </a:r>
          <a:endParaRPr lang="en-US"/>
        </a:p>
      </dgm:t>
    </dgm:pt>
    <dgm:pt modelId="{94397598-96F9-7F42-9740-F70069EAF869}" type="parTrans" cxnId="{1AD9CA87-E52F-4949-AFE8-58E15804E8C8}">
      <dgm:prSet/>
      <dgm:spPr/>
      <dgm:t>
        <a:bodyPr/>
        <a:lstStyle/>
        <a:p>
          <a:endParaRPr lang="en-US"/>
        </a:p>
      </dgm:t>
    </dgm:pt>
    <dgm:pt modelId="{DCFED3FA-45AF-DE4C-804B-2B56BC238087}" type="sibTrans" cxnId="{1AD9CA87-E52F-4949-AFE8-58E15804E8C8}">
      <dgm:prSet/>
      <dgm:spPr/>
      <dgm:t>
        <a:bodyPr/>
        <a:lstStyle/>
        <a:p>
          <a:endParaRPr lang="en-US"/>
        </a:p>
      </dgm:t>
    </dgm:pt>
    <dgm:pt modelId="{503D6B0E-8329-B343-80C5-6991268B3583}">
      <dgm:prSet/>
      <dgm:spPr/>
      <dgm:t>
        <a:bodyPr/>
        <a:lstStyle/>
        <a:p>
          <a:pPr rtl="0"/>
          <a:r>
            <a:rPr lang="en-US" smtClean="0"/>
            <a:t>Observe Respiration/Phonation Patterns/Breath support</a:t>
          </a:r>
          <a:endParaRPr lang="en-US"/>
        </a:p>
      </dgm:t>
    </dgm:pt>
    <dgm:pt modelId="{1001352D-00BF-484E-A7B6-057238978689}" type="parTrans" cxnId="{DAFFCD48-4DB0-5C4B-9C11-43661661EA02}">
      <dgm:prSet/>
      <dgm:spPr/>
      <dgm:t>
        <a:bodyPr/>
        <a:lstStyle/>
        <a:p>
          <a:endParaRPr lang="en-US"/>
        </a:p>
      </dgm:t>
    </dgm:pt>
    <dgm:pt modelId="{ECAB356B-04D9-9144-9BEF-D8B09D01CA19}" type="sibTrans" cxnId="{DAFFCD48-4DB0-5C4B-9C11-43661661EA02}">
      <dgm:prSet/>
      <dgm:spPr/>
      <dgm:t>
        <a:bodyPr/>
        <a:lstStyle/>
        <a:p>
          <a:endParaRPr lang="en-US"/>
        </a:p>
      </dgm:t>
    </dgm:pt>
    <dgm:pt modelId="{B2AB0CA1-24A7-FD46-AB0E-CE0789E8E9F8}">
      <dgm:prSet/>
      <dgm:spPr/>
      <dgm:t>
        <a:bodyPr/>
        <a:lstStyle/>
        <a:p>
          <a:pPr rtl="0"/>
          <a:r>
            <a:rPr lang="en-US" smtClean="0"/>
            <a:t>Assess Speech Intelligibility via informal/formal measures</a:t>
          </a:r>
          <a:endParaRPr lang="en-US"/>
        </a:p>
      </dgm:t>
    </dgm:pt>
    <dgm:pt modelId="{21A5F750-4430-8B48-8CDD-3066A0FC2E5C}" type="parTrans" cxnId="{771BF25F-D330-2840-BB89-E0A5DE61B8F9}">
      <dgm:prSet/>
      <dgm:spPr/>
      <dgm:t>
        <a:bodyPr/>
        <a:lstStyle/>
        <a:p>
          <a:endParaRPr lang="en-US"/>
        </a:p>
      </dgm:t>
    </dgm:pt>
    <dgm:pt modelId="{3EEFBD70-D57C-3741-94D6-AEDCA545E0E0}" type="sibTrans" cxnId="{771BF25F-D330-2840-BB89-E0A5DE61B8F9}">
      <dgm:prSet/>
      <dgm:spPr/>
      <dgm:t>
        <a:bodyPr/>
        <a:lstStyle/>
        <a:p>
          <a:endParaRPr lang="en-US"/>
        </a:p>
      </dgm:t>
    </dgm:pt>
    <dgm:pt modelId="{FBBD0F6C-D6E3-A041-B492-260DC6EEBE66}">
      <dgm:prSet/>
      <dgm:spPr/>
      <dgm:t>
        <a:bodyPr/>
        <a:lstStyle/>
        <a:p>
          <a:pPr rtl="0"/>
          <a:r>
            <a:rPr lang="en-US" smtClean="0"/>
            <a:t>Complete Awareness Inventory and use of compensatory strategies to determine functional impact on day to day routines and participation</a:t>
          </a:r>
          <a:endParaRPr lang="en-US"/>
        </a:p>
      </dgm:t>
    </dgm:pt>
    <dgm:pt modelId="{63997260-3806-994D-B123-B070B4D28087}" type="parTrans" cxnId="{818ED804-2560-6746-A0B0-CE6842593DF5}">
      <dgm:prSet/>
      <dgm:spPr/>
      <dgm:t>
        <a:bodyPr/>
        <a:lstStyle/>
        <a:p>
          <a:endParaRPr lang="en-US"/>
        </a:p>
      </dgm:t>
    </dgm:pt>
    <dgm:pt modelId="{5E7026AF-E14B-6B45-95AF-E89757C9E7B1}" type="sibTrans" cxnId="{818ED804-2560-6746-A0B0-CE6842593DF5}">
      <dgm:prSet/>
      <dgm:spPr/>
      <dgm:t>
        <a:bodyPr/>
        <a:lstStyle/>
        <a:p>
          <a:endParaRPr lang="en-US"/>
        </a:p>
      </dgm:t>
    </dgm:pt>
    <dgm:pt modelId="{D819FB51-E3A4-A44D-8D2A-D3F6F3B73752}">
      <dgm:prSet/>
      <dgm:spPr/>
      <dgm:t>
        <a:bodyPr/>
        <a:lstStyle/>
        <a:p>
          <a:pPr rtl="0"/>
          <a:r>
            <a:rPr lang="en-US" smtClean="0"/>
            <a:t>Report Findings/Impressions </a:t>
          </a:r>
          <a:endParaRPr lang="en-US"/>
        </a:p>
      </dgm:t>
    </dgm:pt>
    <dgm:pt modelId="{E046143F-F82E-2B4A-9871-67B8EE1C6421}" type="parTrans" cxnId="{68FE7537-F850-A14A-992A-958CAC6268C8}">
      <dgm:prSet/>
      <dgm:spPr/>
      <dgm:t>
        <a:bodyPr/>
        <a:lstStyle/>
        <a:p>
          <a:endParaRPr lang="en-US"/>
        </a:p>
      </dgm:t>
    </dgm:pt>
    <dgm:pt modelId="{A3486715-1129-5C4A-990A-01882B986AE9}" type="sibTrans" cxnId="{68FE7537-F850-A14A-992A-958CAC6268C8}">
      <dgm:prSet/>
      <dgm:spPr/>
      <dgm:t>
        <a:bodyPr/>
        <a:lstStyle/>
        <a:p>
          <a:endParaRPr lang="en-US"/>
        </a:p>
      </dgm:t>
    </dgm:pt>
    <dgm:pt modelId="{5857159B-D61B-FC48-8CA7-68B553EA58E0}">
      <dgm:prSet/>
      <dgm:spPr/>
      <dgm:t>
        <a:bodyPr/>
        <a:lstStyle/>
        <a:p>
          <a:pPr rtl="0"/>
          <a:r>
            <a:rPr lang="en-US" smtClean="0"/>
            <a:t>Develop Long Term and Short Term Goals</a:t>
          </a:r>
          <a:endParaRPr lang="en-US"/>
        </a:p>
      </dgm:t>
    </dgm:pt>
    <dgm:pt modelId="{16F095A8-1C42-7F42-B934-1B86B57B7411}" type="parTrans" cxnId="{ABDB7C6E-E1D2-9F49-BD7C-A4B0BE49D71C}">
      <dgm:prSet/>
      <dgm:spPr/>
      <dgm:t>
        <a:bodyPr/>
        <a:lstStyle/>
        <a:p>
          <a:endParaRPr lang="en-US"/>
        </a:p>
      </dgm:t>
    </dgm:pt>
    <dgm:pt modelId="{500E02BA-CA30-7946-BAFB-5B0FEA917759}" type="sibTrans" cxnId="{ABDB7C6E-E1D2-9F49-BD7C-A4B0BE49D71C}">
      <dgm:prSet/>
      <dgm:spPr/>
      <dgm:t>
        <a:bodyPr/>
        <a:lstStyle/>
        <a:p>
          <a:endParaRPr lang="en-US"/>
        </a:p>
      </dgm:t>
    </dgm:pt>
    <dgm:pt modelId="{D2472D06-A788-1F49-8C48-7F5CD95D291D}">
      <dgm:prSet/>
      <dgm:spPr/>
      <dgm:t>
        <a:bodyPr/>
        <a:lstStyle/>
        <a:p>
          <a:pPr rtl="0"/>
          <a:r>
            <a:rPr lang="en-US" smtClean="0"/>
            <a:t>Treatment Recommendations and Future Referrals</a:t>
          </a:r>
          <a:endParaRPr lang="en-US"/>
        </a:p>
      </dgm:t>
    </dgm:pt>
    <dgm:pt modelId="{56BBD635-E076-D04B-A459-1AD6F574DA2C}" type="parTrans" cxnId="{C3F1231B-CF58-0743-BC66-0C60392B481D}">
      <dgm:prSet/>
      <dgm:spPr/>
      <dgm:t>
        <a:bodyPr/>
        <a:lstStyle/>
        <a:p>
          <a:endParaRPr lang="en-US"/>
        </a:p>
      </dgm:t>
    </dgm:pt>
    <dgm:pt modelId="{DCA3A2A6-4199-CC49-B8EE-E9C6A34A9289}" type="sibTrans" cxnId="{C3F1231B-CF58-0743-BC66-0C60392B481D}">
      <dgm:prSet/>
      <dgm:spPr/>
      <dgm:t>
        <a:bodyPr/>
        <a:lstStyle/>
        <a:p>
          <a:endParaRPr lang="en-US"/>
        </a:p>
      </dgm:t>
    </dgm:pt>
    <dgm:pt modelId="{1E3EFF48-5BB8-4640-83F2-F56FDF14E389}" type="pres">
      <dgm:prSet presAssocID="{F205EE69-0FE9-624E-A762-EDB75DF2C20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A591C6-D64C-DC49-979A-E4ADA03EA5BB}" type="pres">
      <dgm:prSet presAssocID="{AB626A30-B339-F745-8115-29653392A996}" presName="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0E0082-9C67-1448-B092-1A9FC7665FD6}" type="pres">
      <dgm:prSet presAssocID="{80D28813-BE5F-B74B-9AB9-F1BD679FEBA5}" presName="sibTrans" presStyleCnt="0"/>
      <dgm:spPr/>
    </dgm:pt>
    <dgm:pt modelId="{A2A7FD06-9179-2546-90AC-5C192D8E788B}" type="pres">
      <dgm:prSet presAssocID="{C8CDE898-7CF9-4949-A947-F28F10DB17CB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444D21-5A1C-D842-9B65-C58A6149AFBD}" type="pres">
      <dgm:prSet presAssocID="{27FB56CD-6014-C348-9D2C-942BF560B678}" presName="sibTrans" presStyleCnt="0"/>
      <dgm:spPr/>
    </dgm:pt>
    <dgm:pt modelId="{F12A6F89-3C9C-CB48-809F-E8E3CDD95780}" type="pres">
      <dgm:prSet presAssocID="{E883FCA0-AD20-AA4A-93A8-C376EF6F56E9}" presName="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652D1-5951-084E-AA3E-94C9DF6ABD07}" type="pres">
      <dgm:prSet presAssocID="{33F7728C-39C7-424A-9415-E9AF203637F4}" presName="sibTrans" presStyleCnt="0"/>
      <dgm:spPr/>
    </dgm:pt>
    <dgm:pt modelId="{6B3EFC87-E676-A149-8A21-D146ACBBCCB1}" type="pres">
      <dgm:prSet presAssocID="{EB43FB42-B779-B840-9239-FB9DF1B3CC9A}" presName="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7E993-FD0D-0642-A61B-113678A78286}" type="pres">
      <dgm:prSet presAssocID="{42AE989D-CE21-6842-9547-2DF2E2C182D0}" presName="sibTrans" presStyleCnt="0"/>
      <dgm:spPr/>
    </dgm:pt>
    <dgm:pt modelId="{E863F6D5-9D55-024D-AE94-1A0F65E6003C}" type="pres">
      <dgm:prSet presAssocID="{02067885-B0BF-0241-8BDA-2C95754FC372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94BC0C-0186-F74D-8FB2-9F80FB823C1B}" type="pres">
      <dgm:prSet presAssocID="{DCFED3FA-45AF-DE4C-804B-2B56BC238087}" presName="sibTrans" presStyleCnt="0"/>
      <dgm:spPr/>
    </dgm:pt>
    <dgm:pt modelId="{70E76A3C-77FB-444D-A9BD-ECF2377DA59B}" type="pres">
      <dgm:prSet presAssocID="{503D6B0E-8329-B343-80C5-6991268B3583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DB5AE8-87BB-4049-9408-757E4ADDAEEA}" type="pres">
      <dgm:prSet presAssocID="{ECAB356B-04D9-9144-9BEF-D8B09D01CA19}" presName="sibTrans" presStyleCnt="0"/>
      <dgm:spPr/>
    </dgm:pt>
    <dgm:pt modelId="{2BCB6032-CB34-E743-B759-A939172E9CCB}" type="pres">
      <dgm:prSet presAssocID="{B2AB0CA1-24A7-FD46-AB0E-CE0789E8E9F8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31CA94-F1B7-A14A-A11D-56D6C3047B64}" type="pres">
      <dgm:prSet presAssocID="{3EEFBD70-D57C-3741-94D6-AEDCA545E0E0}" presName="sibTrans" presStyleCnt="0"/>
      <dgm:spPr/>
    </dgm:pt>
    <dgm:pt modelId="{272919CE-1C75-1E4C-891B-523549CF5EF1}" type="pres">
      <dgm:prSet presAssocID="{FBBD0F6C-D6E3-A041-B492-260DC6EEBE66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8A838A-B2CC-544F-B7E0-70737692CF8E}" type="pres">
      <dgm:prSet presAssocID="{5E7026AF-E14B-6B45-95AF-E89757C9E7B1}" presName="sibTrans" presStyleCnt="0"/>
      <dgm:spPr/>
    </dgm:pt>
    <dgm:pt modelId="{88CAC251-1E42-554F-B27C-C4661712B082}" type="pres">
      <dgm:prSet presAssocID="{D819FB51-E3A4-A44D-8D2A-D3F6F3B73752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3137BF-AAF2-E048-B181-2A7D4605FF21}" type="pres">
      <dgm:prSet presAssocID="{A3486715-1129-5C4A-990A-01882B986AE9}" presName="sibTrans" presStyleCnt="0"/>
      <dgm:spPr/>
    </dgm:pt>
    <dgm:pt modelId="{926FEFBD-1C60-3D4D-898F-F1128F28668C}" type="pres">
      <dgm:prSet presAssocID="{5857159B-D61B-FC48-8CA7-68B553EA58E0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9F9DA7-711B-6E4D-8851-E7E3630B9064}" type="pres">
      <dgm:prSet presAssocID="{500E02BA-CA30-7946-BAFB-5B0FEA917759}" presName="sibTrans" presStyleCnt="0"/>
      <dgm:spPr/>
    </dgm:pt>
    <dgm:pt modelId="{9809D107-5D58-D44B-963F-BA9FDF5451E4}" type="pres">
      <dgm:prSet presAssocID="{D2472D06-A788-1F49-8C48-7F5CD95D291D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96FCF4-6744-9045-AB39-B82C3F865F1C}" srcId="{F205EE69-0FE9-624E-A762-EDB75DF2C207}" destId="{E883FCA0-AD20-AA4A-93A8-C376EF6F56E9}" srcOrd="2" destOrd="0" parTransId="{FFBBF028-745C-E249-ABE2-D56E58CEE73C}" sibTransId="{33F7728C-39C7-424A-9415-E9AF203637F4}"/>
    <dgm:cxn modelId="{55A21347-DCFA-0B4A-9E73-889D2187A28C}" type="presOf" srcId="{E883FCA0-AD20-AA4A-93A8-C376EF6F56E9}" destId="{F12A6F89-3C9C-CB48-809F-E8E3CDD95780}" srcOrd="0" destOrd="0" presId="urn:microsoft.com/office/officeart/2005/8/layout/default"/>
    <dgm:cxn modelId="{1AD9CA87-E52F-4949-AFE8-58E15804E8C8}" srcId="{F205EE69-0FE9-624E-A762-EDB75DF2C207}" destId="{02067885-B0BF-0241-8BDA-2C95754FC372}" srcOrd="4" destOrd="0" parTransId="{94397598-96F9-7F42-9740-F70069EAF869}" sibTransId="{DCFED3FA-45AF-DE4C-804B-2B56BC238087}"/>
    <dgm:cxn modelId="{68FE7537-F850-A14A-992A-958CAC6268C8}" srcId="{F205EE69-0FE9-624E-A762-EDB75DF2C207}" destId="{D819FB51-E3A4-A44D-8D2A-D3F6F3B73752}" srcOrd="8" destOrd="0" parTransId="{E046143F-F82E-2B4A-9871-67B8EE1C6421}" sibTransId="{A3486715-1129-5C4A-990A-01882B986AE9}"/>
    <dgm:cxn modelId="{C3F1231B-CF58-0743-BC66-0C60392B481D}" srcId="{F205EE69-0FE9-624E-A762-EDB75DF2C207}" destId="{D2472D06-A788-1F49-8C48-7F5CD95D291D}" srcOrd="10" destOrd="0" parTransId="{56BBD635-E076-D04B-A459-1AD6F574DA2C}" sibTransId="{DCA3A2A6-4199-CC49-B8EE-E9C6A34A9289}"/>
    <dgm:cxn modelId="{0FCDC936-0F8F-0C47-97D1-B030FA57A1AE}" type="presOf" srcId="{5857159B-D61B-FC48-8CA7-68B553EA58E0}" destId="{926FEFBD-1C60-3D4D-898F-F1128F28668C}" srcOrd="0" destOrd="0" presId="urn:microsoft.com/office/officeart/2005/8/layout/default"/>
    <dgm:cxn modelId="{818ED804-2560-6746-A0B0-CE6842593DF5}" srcId="{F205EE69-0FE9-624E-A762-EDB75DF2C207}" destId="{FBBD0F6C-D6E3-A041-B492-260DC6EEBE66}" srcOrd="7" destOrd="0" parTransId="{63997260-3806-994D-B123-B070B4D28087}" sibTransId="{5E7026AF-E14B-6B45-95AF-E89757C9E7B1}"/>
    <dgm:cxn modelId="{F42C1AF8-6A91-E242-88FB-8D0FD081F7F8}" type="presOf" srcId="{D2472D06-A788-1F49-8C48-7F5CD95D291D}" destId="{9809D107-5D58-D44B-963F-BA9FDF5451E4}" srcOrd="0" destOrd="0" presId="urn:microsoft.com/office/officeart/2005/8/layout/default"/>
    <dgm:cxn modelId="{FD9C32B3-8658-5642-B9C5-4660BD9475C1}" type="presOf" srcId="{503D6B0E-8329-B343-80C5-6991268B3583}" destId="{70E76A3C-77FB-444D-A9BD-ECF2377DA59B}" srcOrd="0" destOrd="0" presId="urn:microsoft.com/office/officeart/2005/8/layout/default"/>
    <dgm:cxn modelId="{17DC6018-8922-0045-B9C9-13F0C84063CC}" type="presOf" srcId="{02067885-B0BF-0241-8BDA-2C95754FC372}" destId="{E863F6D5-9D55-024D-AE94-1A0F65E6003C}" srcOrd="0" destOrd="0" presId="urn:microsoft.com/office/officeart/2005/8/layout/default"/>
    <dgm:cxn modelId="{DAFFCD48-4DB0-5C4B-9C11-43661661EA02}" srcId="{F205EE69-0FE9-624E-A762-EDB75DF2C207}" destId="{503D6B0E-8329-B343-80C5-6991268B3583}" srcOrd="5" destOrd="0" parTransId="{1001352D-00BF-484E-A7B6-057238978689}" sibTransId="{ECAB356B-04D9-9144-9BEF-D8B09D01CA19}"/>
    <dgm:cxn modelId="{02FE5123-3A6A-E448-BC01-150FE5FA3268}" type="presOf" srcId="{F205EE69-0FE9-624E-A762-EDB75DF2C207}" destId="{1E3EFF48-5BB8-4640-83F2-F56FDF14E389}" srcOrd="0" destOrd="0" presId="urn:microsoft.com/office/officeart/2005/8/layout/default"/>
    <dgm:cxn modelId="{771BF25F-D330-2840-BB89-E0A5DE61B8F9}" srcId="{F205EE69-0FE9-624E-A762-EDB75DF2C207}" destId="{B2AB0CA1-24A7-FD46-AB0E-CE0789E8E9F8}" srcOrd="6" destOrd="0" parTransId="{21A5F750-4430-8B48-8CDD-3066A0FC2E5C}" sibTransId="{3EEFBD70-D57C-3741-94D6-AEDCA545E0E0}"/>
    <dgm:cxn modelId="{ABDB7C6E-E1D2-9F49-BD7C-A4B0BE49D71C}" srcId="{F205EE69-0FE9-624E-A762-EDB75DF2C207}" destId="{5857159B-D61B-FC48-8CA7-68B553EA58E0}" srcOrd="9" destOrd="0" parTransId="{16F095A8-1C42-7F42-B934-1B86B57B7411}" sibTransId="{500E02BA-CA30-7946-BAFB-5B0FEA917759}"/>
    <dgm:cxn modelId="{1F152379-94B7-EA46-8396-48AF45EA4341}" srcId="{F205EE69-0FE9-624E-A762-EDB75DF2C207}" destId="{C8CDE898-7CF9-4949-A947-F28F10DB17CB}" srcOrd="1" destOrd="0" parTransId="{C0EC1ED9-DE35-1F42-81FB-969DC63ECBEE}" sibTransId="{27FB56CD-6014-C348-9D2C-942BF560B678}"/>
    <dgm:cxn modelId="{822EC3BC-1597-0246-AD17-514D826770B0}" type="presOf" srcId="{AB626A30-B339-F745-8115-29653392A996}" destId="{57A591C6-D64C-DC49-979A-E4ADA03EA5BB}" srcOrd="0" destOrd="0" presId="urn:microsoft.com/office/officeart/2005/8/layout/default"/>
    <dgm:cxn modelId="{EC29F324-371B-9C48-981C-DB5E9742A770}" type="presOf" srcId="{EB43FB42-B779-B840-9239-FB9DF1B3CC9A}" destId="{6B3EFC87-E676-A149-8A21-D146ACBBCCB1}" srcOrd="0" destOrd="0" presId="urn:microsoft.com/office/officeart/2005/8/layout/default"/>
    <dgm:cxn modelId="{07E2E641-7CCF-9742-94E4-A3AC3975679F}" srcId="{F205EE69-0FE9-624E-A762-EDB75DF2C207}" destId="{EB43FB42-B779-B840-9239-FB9DF1B3CC9A}" srcOrd="3" destOrd="0" parTransId="{C33E5A11-D8F1-D547-B693-C078E5ECEE03}" sibTransId="{42AE989D-CE21-6842-9547-2DF2E2C182D0}"/>
    <dgm:cxn modelId="{EFCD0DC4-BE23-394E-B2C3-088BBF6C16A4}" type="presOf" srcId="{B2AB0CA1-24A7-FD46-AB0E-CE0789E8E9F8}" destId="{2BCB6032-CB34-E743-B759-A939172E9CCB}" srcOrd="0" destOrd="0" presId="urn:microsoft.com/office/officeart/2005/8/layout/default"/>
    <dgm:cxn modelId="{9E5C96C5-7977-C145-8992-C4CB35A2B2C0}" type="presOf" srcId="{D819FB51-E3A4-A44D-8D2A-D3F6F3B73752}" destId="{88CAC251-1E42-554F-B27C-C4661712B082}" srcOrd="0" destOrd="0" presId="urn:microsoft.com/office/officeart/2005/8/layout/default"/>
    <dgm:cxn modelId="{DFF8805E-EC96-2F41-8809-A021553F4D9D}" type="presOf" srcId="{C8CDE898-7CF9-4949-A947-F28F10DB17CB}" destId="{A2A7FD06-9179-2546-90AC-5C192D8E788B}" srcOrd="0" destOrd="0" presId="urn:microsoft.com/office/officeart/2005/8/layout/default"/>
    <dgm:cxn modelId="{7922A278-9D0E-3140-A3B7-936CFB898E7F}" srcId="{F205EE69-0FE9-624E-A762-EDB75DF2C207}" destId="{AB626A30-B339-F745-8115-29653392A996}" srcOrd="0" destOrd="0" parTransId="{DBCF071B-8DF4-B54B-9544-47B0EEEC7B38}" sibTransId="{80D28813-BE5F-B74B-9AB9-F1BD679FEBA5}"/>
    <dgm:cxn modelId="{0FB4055E-F60E-5E4F-A2C6-BDC61FCDA1FF}" type="presOf" srcId="{FBBD0F6C-D6E3-A041-B492-260DC6EEBE66}" destId="{272919CE-1C75-1E4C-891B-523549CF5EF1}" srcOrd="0" destOrd="0" presId="urn:microsoft.com/office/officeart/2005/8/layout/default"/>
    <dgm:cxn modelId="{47C83271-874A-7747-BF12-A5DCB74441CC}" type="presParOf" srcId="{1E3EFF48-5BB8-4640-83F2-F56FDF14E389}" destId="{57A591C6-D64C-DC49-979A-E4ADA03EA5BB}" srcOrd="0" destOrd="0" presId="urn:microsoft.com/office/officeart/2005/8/layout/default"/>
    <dgm:cxn modelId="{5F8C7C02-DF93-2A44-A08B-C334C4391B8F}" type="presParOf" srcId="{1E3EFF48-5BB8-4640-83F2-F56FDF14E389}" destId="{A40E0082-9C67-1448-B092-1A9FC7665FD6}" srcOrd="1" destOrd="0" presId="urn:microsoft.com/office/officeart/2005/8/layout/default"/>
    <dgm:cxn modelId="{B7C02240-3E4C-2F4E-A3B8-A6DF5740D358}" type="presParOf" srcId="{1E3EFF48-5BB8-4640-83F2-F56FDF14E389}" destId="{A2A7FD06-9179-2546-90AC-5C192D8E788B}" srcOrd="2" destOrd="0" presId="urn:microsoft.com/office/officeart/2005/8/layout/default"/>
    <dgm:cxn modelId="{FC5708E5-F3A7-4346-990C-D6C9459AFD8B}" type="presParOf" srcId="{1E3EFF48-5BB8-4640-83F2-F56FDF14E389}" destId="{DF444D21-5A1C-D842-9B65-C58A6149AFBD}" srcOrd="3" destOrd="0" presId="urn:microsoft.com/office/officeart/2005/8/layout/default"/>
    <dgm:cxn modelId="{5802158A-36EE-C647-A8D6-554E3FD74EE8}" type="presParOf" srcId="{1E3EFF48-5BB8-4640-83F2-F56FDF14E389}" destId="{F12A6F89-3C9C-CB48-809F-E8E3CDD95780}" srcOrd="4" destOrd="0" presId="urn:microsoft.com/office/officeart/2005/8/layout/default"/>
    <dgm:cxn modelId="{B2470E31-64A4-CD41-B879-9532B19C6219}" type="presParOf" srcId="{1E3EFF48-5BB8-4640-83F2-F56FDF14E389}" destId="{634652D1-5951-084E-AA3E-94C9DF6ABD07}" srcOrd="5" destOrd="0" presId="urn:microsoft.com/office/officeart/2005/8/layout/default"/>
    <dgm:cxn modelId="{82CAA7ED-D170-C44C-B4E7-C5FC5FF1D81F}" type="presParOf" srcId="{1E3EFF48-5BB8-4640-83F2-F56FDF14E389}" destId="{6B3EFC87-E676-A149-8A21-D146ACBBCCB1}" srcOrd="6" destOrd="0" presId="urn:microsoft.com/office/officeart/2005/8/layout/default"/>
    <dgm:cxn modelId="{93EF7755-F8D4-2F48-8D71-69072267CDC0}" type="presParOf" srcId="{1E3EFF48-5BB8-4640-83F2-F56FDF14E389}" destId="{6727E993-FD0D-0642-A61B-113678A78286}" srcOrd="7" destOrd="0" presId="urn:microsoft.com/office/officeart/2005/8/layout/default"/>
    <dgm:cxn modelId="{220D4D7A-10C9-894F-9EF4-4BCEC63F0706}" type="presParOf" srcId="{1E3EFF48-5BB8-4640-83F2-F56FDF14E389}" destId="{E863F6D5-9D55-024D-AE94-1A0F65E6003C}" srcOrd="8" destOrd="0" presId="urn:microsoft.com/office/officeart/2005/8/layout/default"/>
    <dgm:cxn modelId="{2F18932B-04C8-D846-8C9F-C77A7B11968A}" type="presParOf" srcId="{1E3EFF48-5BB8-4640-83F2-F56FDF14E389}" destId="{6094BC0C-0186-F74D-8FB2-9F80FB823C1B}" srcOrd="9" destOrd="0" presId="urn:microsoft.com/office/officeart/2005/8/layout/default"/>
    <dgm:cxn modelId="{36590E15-0DCD-6245-9B0E-B603F2384F74}" type="presParOf" srcId="{1E3EFF48-5BB8-4640-83F2-F56FDF14E389}" destId="{70E76A3C-77FB-444D-A9BD-ECF2377DA59B}" srcOrd="10" destOrd="0" presId="urn:microsoft.com/office/officeart/2005/8/layout/default"/>
    <dgm:cxn modelId="{8E24C791-AE5D-6440-8B2A-EF7B350485EA}" type="presParOf" srcId="{1E3EFF48-5BB8-4640-83F2-F56FDF14E389}" destId="{C1DB5AE8-87BB-4049-9408-757E4ADDAEEA}" srcOrd="11" destOrd="0" presId="urn:microsoft.com/office/officeart/2005/8/layout/default"/>
    <dgm:cxn modelId="{F14015B2-2BD2-E045-91BA-F4F499015F74}" type="presParOf" srcId="{1E3EFF48-5BB8-4640-83F2-F56FDF14E389}" destId="{2BCB6032-CB34-E743-B759-A939172E9CCB}" srcOrd="12" destOrd="0" presId="urn:microsoft.com/office/officeart/2005/8/layout/default"/>
    <dgm:cxn modelId="{A0E32C55-D307-9646-9ACA-1A84BDA4DF84}" type="presParOf" srcId="{1E3EFF48-5BB8-4640-83F2-F56FDF14E389}" destId="{6A31CA94-F1B7-A14A-A11D-56D6C3047B64}" srcOrd="13" destOrd="0" presId="urn:microsoft.com/office/officeart/2005/8/layout/default"/>
    <dgm:cxn modelId="{4891D1D6-C6A8-1348-B0D8-ACB6697CB202}" type="presParOf" srcId="{1E3EFF48-5BB8-4640-83F2-F56FDF14E389}" destId="{272919CE-1C75-1E4C-891B-523549CF5EF1}" srcOrd="14" destOrd="0" presId="urn:microsoft.com/office/officeart/2005/8/layout/default"/>
    <dgm:cxn modelId="{C408B79F-094A-8E4C-BA80-7833B70854F8}" type="presParOf" srcId="{1E3EFF48-5BB8-4640-83F2-F56FDF14E389}" destId="{A68A838A-B2CC-544F-B7E0-70737692CF8E}" srcOrd="15" destOrd="0" presId="urn:microsoft.com/office/officeart/2005/8/layout/default"/>
    <dgm:cxn modelId="{D6786451-76C6-F144-83C7-6E29F0016EF2}" type="presParOf" srcId="{1E3EFF48-5BB8-4640-83F2-F56FDF14E389}" destId="{88CAC251-1E42-554F-B27C-C4661712B082}" srcOrd="16" destOrd="0" presId="urn:microsoft.com/office/officeart/2005/8/layout/default"/>
    <dgm:cxn modelId="{79320541-E569-2E4E-8BC0-5AD000FE57C0}" type="presParOf" srcId="{1E3EFF48-5BB8-4640-83F2-F56FDF14E389}" destId="{673137BF-AAF2-E048-B181-2A7D4605FF21}" srcOrd="17" destOrd="0" presId="urn:microsoft.com/office/officeart/2005/8/layout/default"/>
    <dgm:cxn modelId="{8CAF4FBA-5724-9D4F-AF61-CE8DD894379B}" type="presParOf" srcId="{1E3EFF48-5BB8-4640-83F2-F56FDF14E389}" destId="{926FEFBD-1C60-3D4D-898F-F1128F28668C}" srcOrd="18" destOrd="0" presId="urn:microsoft.com/office/officeart/2005/8/layout/default"/>
    <dgm:cxn modelId="{78FE29D6-6ED7-E545-B955-5A5823117626}" type="presParOf" srcId="{1E3EFF48-5BB8-4640-83F2-F56FDF14E389}" destId="{779F9DA7-711B-6E4D-8851-E7E3630B9064}" srcOrd="19" destOrd="0" presId="urn:microsoft.com/office/officeart/2005/8/layout/default"/>
    <dgm:cxn modelId="{4E66FC4B-4C8A-EF40-9905-766AAD531973}" type="presParOf" srcId="{1E3EFF48-5BB8-4640-83F2-F56FDF14E389}" destId="{9809D107-5D58-D44B-963F-BA9FDF5451E4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A591C6-D64C-DC49-979A-E4ADA03EA5BB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Complete a proper history and physical/interview</a:t>
          </a:r>
          <a:endParaRPr lang="en-US" sz="1400" kern="1200" dirty="0"/>
        </a:p>
      </dsp:txBody>
      <dsp:txXfrm>
        <a:off x="582645" y="1178"/>
        <a:ext cx="2174490" cy="1304694"/>
      </dsp:txXfrm>
    </dsp:sp>
    <dsp:sp modelId="{A2A7FD06-9179-2546-90AC-5C192D8E788B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Obtain </a:t>
          </a:r>
          <a:r>
            <a:rPr lang="en-US" sz="1400" kern="1200" dirty="0" smtClean="0"/>
            <a:t>patient’s </a:t>
          </a:r>
          <a:r>
            <a:rPr lang="en-US" sz="1400" kern="1200" dirty="0" smtClean="0"/>
            <a:t>report/perspective of their situation</a:t>
          </a:r>
          <a:endParaRPr lang="en-US" sz="1400" kern="1200" dirty="0"/>
        </a:p>
      </dsp:txBody>
      <dsp:txXfrm>
        <a:off x="2974584" y="1178"/>
        <a:ext cx="2174490" cy="1304694"/>
      </dsp:txXfrm>
    </dsp:sp>
    <dsp:sp modelId="{F12A6F89-3C9C-CB48-809F-E8E3CDD95780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Observe/Informally assess</a:t>
          </a:r>
          <a:endParaRPr lang="en-US" sz="1400" kern="1200"/>
        </a:p>
      </dsp:txBody>
      <dsp:txXfrm>
        <a:off x="5366524" y="1178"/>
        <a:ext cx="2174490" cy="1304694"/>
      </dsp:txXfrm>
    </dsp:sp>
    <dsp:sp modelId="{6B3EFC87-E676-A149-8A21-D146ACBBCCB1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Complete </a:t>
          </a:r>
          <a:r>
            <a:rPr lang="en-US" sz="1400" kern="1200" dirty="0" smtClean="0"/>
            <a:t>orientation/mental status check</a:t>
          </a:r>
          <a:endParaRPr lang="en-US" sz="1400" kern="1200" dirty="0"/>
        </a:p>
      </dsp:txBody>
      <dsp:txXfrm>
        <a:off x="7758464" y="1178"/>
        <a:ext cx="2174490" cy="1304694"/>
      </dsp:txXfrm>
    </dsp:sp>
    <dsp:sp modelId="{E863F6D5-9D55-024D-AE94-1A0F65E6003C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Complete comprehensive Oral Mech Exam/Oral Agility tasks</a:t>
          </a:r>
          <a:endParaRPr lang="en-US" sz="1400" kern="1200"/>
        </a:p>
      </dsp:txBody>
      <dsp:txXfrm>
        <a:off x="582645" y="1523321"/>
        <a:ext cx="2174490" cy="1304694"/>
      </dsp:txXfrm>
    </dsp:sp>
    <dsp:sp modelId="{70E76A3C-77FB-444D-A9BD-ECF2377DA59B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Observe Respiration/Phonation Patterns/Breath support</a:t>
          </a:r>
          <a:endParaRPr lang="en-US" sz="1400" kern="1200"/>
        </a:p>
      </dsp:txBody>
      <dsp:txXfrm>
        <a:off x="2974584" y="1523321"/>
        <a:ext cx="2174490" cy="1304694"/>
      </dsp:txXfrm>
    </dsp:sp>
    <dsp:sp modelId="{2BCB6032-CB34-E743-B759-A939172E9CCB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Assess Speech Intelligibility via informal/formal measures</a:t>
          </a:r>
          <a:endParaRPr lang="en-US" sz="1400" kern="1200"/>
        </a:p>
      </dsp:txBody>
      <dsp:txXfrm>
        <a:off x="5366524" y="1523321"/>
        <a:ext cx="2174490" cy="1304694"/>
      </dsp:txXfrm>
    </dsp:sp>
    <dsp:sp modelId="{272919CE-1C75-1E4C-891B-523549CF5EF1}">
      <dsp:nvSpPr>
        <dsp:cNvPr id="0" name=""/>
        <dsp:cNvSpPr/>
      </dsp:nvSpPr>
      <dsp:spPr>
        <a:xfrm>
          <a:off x="7758464" y="1523321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Complete Awareness Inventory and use of compensatory strategies to determine functional impact on day to day routines and participation</a:t>
          </a:r>
          <a:endParaRPr lang="en-US" sz="1400" kern="1200"/>
        </a:p>
      </dsp:txBody>
      <dsp:txXfrm>
        <a:off x="7758464" y="1523321"/>
        <a:ext cx="2174490" cy="1304694"/>
      </dsp:txXfrm>
    </dsp:sp>
    <dsp:sp modelId="{88CAC251-1E42-554F-B27C-C4661712B082}">
      <dsp:nvSpPr>
        <dsp:cNvPr id="0" name=""/>
        <dsp:cNvSpPr/>
      </dsp:nvSpPr>
      <dsp:spPr>
        <a:xfrm>
          <a:off x="1778615" y="3045465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Report Findings/Impressions </a:t>
          </a:r>
          <a:endParaRPr lang="en-US" sz="1400" kern="1200"/>
        </a:p>
      </dsp:txBody>
      <dsp:txXfrm>
        <a:off x="1778615" y="3045465"/>
        <a:ext cx="2174490" cy="1304694"/>
      </dsp:txXfrm>
    </dsp:sp>
    <dsp:sp modelId="{926FEFBD-1C60-3D4D-898F-F1128F28668C}">
      <dsp:nvSpPr>
        <dsp:cNvPr id="0" name=""/>
        <dsp:cNvSpPr/>
      </dsp:nvSpPr>
      <dsp:spPr>
        <a:xfrm>
          <a:off x="4170554" y="3045465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Develop Long Term and Short Term Goals</a:t>
          </a:r>
          <a:endParaRPr lang="en-US" sz="1400" kern="1200"/>
        </a:p>
      </dsp:txBody>
      <dsp:txXfrm>
        <a:off x="4170554" y="3045465"/>
        <a:ext cx="2174490" cy="1304694"/>
      </dsp:txXfrm>
    </dsp:sp>
    <dsp:sp modelId="{9809D107-5D58-D44B-963F-BA9FDF5451E4}">
      <dsp:nvSpPr>
        <dsp:cNvPr id="0" name=""/>
        <dsp:cNvSpPr/>
      </dsp:nvSpPr>
      <dsp:spPr>
        <a:xfrm>
          <a:off x="6562494" y="3045465"/>
          <a:ext cx="2174490" cy="130469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Treatment Recommendations and Future Referrals</a:t>
          </a:r>
          <a:endParaRPr lang="en-US" sz="1400" kern="1200"/>
        </a:p>
      </dsp:txBody>
      <dsp:txXfrm>
        <a:off x="6562494" y="3045465"/>
        <a:ext cx="2174490" cy="1304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B55F9-1494-46E6-9AC9-D0F3897CFDE3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F37656-1AB4-468F-B0FA-360FB5ADB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28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37656-1AB4-468F-B0FA-360FB5ADBB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26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37656-1AB4-468F-B0FA-360FB5ADBB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49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37656-1AB4-468F-B0FA-360FB5ADBB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41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37656-1AB4-468F-B0FA-360FB5ADBB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562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37656-1AB4-468F-B0FA-360FB5ADBB3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98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1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3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2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7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80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02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6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8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0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065" y="5606980"/>
            <a:ext cx="1480937" cy="125102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00485" y="6531430"/>
            <a:ext cx="10691447" cy="14067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11015" y="251211"/>
            <a:ext cx="11756572" cy="1205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27069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Motor </a:t>
            </a:r>
            <a:r>
              <a:rPr lang="en-US" dirty="0"/>
              <a:t>Speech Disorders</a:t>
            </a:r>
          </a:p>
        </p:txBody>
      </p:sp>
    </p:spTree>
    <p:extLst>
      <p:ext uri="{BB962C8B-B14F-4D97-AF65-F5344CB8AC3E}">
        <p14:creationId xmlns:p14="http://schemas.microsoft.com/office/powerpoint/2010/main" val="1523986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HYPOKINETIC DYSARTHRIA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Hypokinetic </a:t>
            </a:r>
            <a:r>
              <a:rPr lang="en-US" dirty="0" smtClean="0"/>
              <a:t>dysarthria </a:t>
            </a:r>
            <a:r>
              <a:rPr lang="en-US" dirty="0"/>
              <a:t>is characterized by a reduced range of movement and rigidity</a:t>
            </a:r>
          </a:p>
          <a:p>
            <a:r>
              <a:rPr lang="en-US" dirty="0"/>
              <a:t>This is the only dysarthria in which rapid rate may be heard</a:t>
            </a:r>
          </a:p>
          <a:p>
            <a:r>
              <a:rPr lang="en-US" dirty="0"/>
              <a:t>Patients often appear with the following:</a:t>
            </a:r>
          </a:p>
          <a:p>
            <a:pPr lvl="1"/>
            <a:r>
              <a:rPr lang="en-US" dirty="0"/>
              <a:t>Reduced stress</a:t>
            </a:r>
          </a:p>
          <a:p>
            <a:pPr lvl="1"/>
            <a:r>
              <a:rPr lang="en-US" dirty="0"/>
              <a:t>Monopitch</a:t>
            </a:r>
          </a:p>
          <a:p>
            <a:pPr lvl="1"/>
            <a:r>
              <a:rPr lang="en-US" dirty="0"/>
              <a:t>Monoloudness </a:t>
            </a:r>
          </a:p>
          <a:p>
            <a:pPr lvl="1"/>
            <a:r>
              <a:rPr lang="en-US" dirty="0"/>
              <a:t>Inappropriate silences</a:t>
            </a:r>
          </a:p>
          <a:p>
            <a:pPr lvl="1"/>
            <a:r>
              <a:rPr lang="en-US" dirty="0"/>
              <a:t>Breathy quality worse than flaccid dysarthria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418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HYPERKINETIC DYSARTHRIA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Hyperkinetic </a:t>
            </a:r>
            <a:r>
              <a:rPr lang="en-US" dirty="0" smtClean="0"/>
              <a:t>dysarthria </a:t>
            </a:r>
            <a:r>
              <a:rPr lang="en-US" dirty="0"/>
              <a:t>is characterized by abnormal, rhythmic or irregular and unpredictable, </a:t>
            </a:r>
            <a:r>
              <a:rPr lang="en-US" dirty="0" smtClean="0"/>
              <a:t>rapid, </a:t>
            </a:r>
            <a:r>
              <a:rPr lang="en-US" dirty="0"/>
              <a:t>or slow involuntary </a:t>
            </a:r>
            <a:r>
              <a:rPr lang="en-US" dirty="0" smtClean="0"/>
              <a:t>movements</a:t>
            </a:r>
            <a:endParaRPr lang="en-US" dirty="0"/>
          </a:p>
          <a:p>
            <a:r>
              <a:rPr lang="en-US" dirty="0"/>
              <a:t>Abnormal, involuntary movements in this disorder may lead to misdiagnosis</a:t>
            </a:r>
          </a:p>
          <a:p>
            <a:r>
              <a:rPr lang="en-US" dirty="0"/>
              <a:t>“Hyper” refers to </a:t>
            </a:r>
            <a:r>
              <a:rPr lang="en-US" dirty="0" smtClean="0"/>
              <a:t>excessive </a:t>
            </a:r>
            <a:r>
              <a:rPr lang="en-US" dirty="0"/>
              <a:t>involuntary </a:t>
            </a:r>
            <a:r>
              <a:rPr lang="en-US" dirty="0" smtClean="0"/>
              <a:t>movements, </a:t>
            </a:r>
            <a:r>
              <a:rPr lang="en-US" dirty="0"/>
              <a:t>not speed</a:t>
            </a:r>
          </a:p>
          <a:p>
            <a:r>
              <a:rPr lang="en-US" dirty="0"/>
              <a:t>Patients often appear to have:</a:t>
            </a:r>
          </a:p>
          <a:p>
            <a:pPr lvl="1"/>
            <a:r>
              <a:rPr lang="en-US" dirty="0"/>
              <a:t>Significant effects on prosody</a:t>
            </a:r>
          </a:p>
          <a:p>
            <a:pPr lvl="1"/>
            <a:r>
              <a:rPr lang="en-US" dirty="0"/>
              <a:t>Deviant speech characteristics</a:t>
            </a:r>
          </a:p>
          <a:p>
            <a:pPr lvl="1"/>
            <a:r>
              <a:rPr lang="en-US" dirty="0"/>
              <a:t>A diagnosis facilitated by visual observation of abnormal movements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952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UNILATERAL UPPER MOTOR NEURON DYSARTHRIA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Unilateral </a:t>
            </a:r>
            <a:r>
              <a:rPr lang="en-US" dirty="0" smtClean="0"/>
              <a:t>upper </a:t>
            </a:r>
            <a:r>
              <a:rPr lang="en-US" dirty="0"/>
              <a:t>m</a:t>
            </a:r>
            <a:r>
              <a:rPr lang="en-US" dirty="0" smtClean="0"/>
              <a:t>otor </a:t>
            </a:r>
            <a:r>
              <a:rPr lang="en-US" dirty="0"/>
              <a:t>n</a:t>
            </a:r>
            <a:r>
              <a:rPr lang="en-US" dirty="0" smtClean="0"/>
              <a:t>euron </a:t>
            </a:r>
            <a:r>
              <a:rPr lang="en-US" dirty="0"/>
              <a:t>d</a:t>
            </a:r>
            <a:r>
              <a:rPr lang="en-US" dirty="0" smtClean="0"/>
              <a:t>ysarthria </a:t>
            </a:r>
            <a:r>
              <a:rPr lang="en-US" dirty="0"/>
              <a:t>is characterized by unilateral central facial weakness. The dysarthria is typically mild and can can be accompanied by apraxia of </a:t>
            </a:r>
            <a:r>
              <a:rPr lang="en-US" dirty="0" smtClean="0"/>
              <a:t>speech</a:t>
            </a:r>
            <a:endParaRPr lang="en-US" dirty="0"/>
          </a:p>
          <a:p>
            <a:r>
              <a:rPr lang="en-US" dirty="0" smtClean="0"/>
              <a:t>Patients often </a:t>
            </a:r>
            <a:r>
              <a:rPr lang="en-US" dirty="0"/>
              <a:t>appear to produce:</a:t>
            </a:r>
          </a:p>
          <a:p>
            <a:pPr lvl="1"/>
            <a:r>
              <a:rPr lang="en-US" dirty="0"/>
              <a:t>Imprecise consonants</a:t>
            </a:r>
          </a:p>
          <a:p>
            <a:pPr lvl="1"/>
            <a:r>
              <a:rPr lang="en-US" dirty="0"/>
              <a:t>Irregular articulatory breakdowns</a:t>
            </a:r>
          </a:p>
          <a:p>
            <a:pPr lvl="1"/>
            <a:r>
              <a:rPr lang="en-US" dirty="0"/>
              <a:t>Strained, harsh voice quality</a:t>
            </a:r>
          </a:p>
          <a:p>
            <a:pPr lvl="1"/>
            <a:r>
              <a:rPr lang="en-US" dirty="0"/>
              <a:t>Slow rate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276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MIXED DYSARTHRIA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Mixed dysarthria is generally referred to as any combination of two or more types of dysarthria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517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APRAXIA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ahoma" charset="0"/>
              </a:rPr>
              <a:t>The disruption in voluntary or purposeful programming /planning of muscular movements while involuntary movements remain </a:t>
            </a:r>
            <a:r>
              <a:rPr lang="en-US" dirty="0" smtClean="0">
                <a:latin typeface="Tahoma" charset="0"/>
              </a:rPr>
              <a:t>intact</a:t>
            </a:r>
            <a:endParaRPr lang="en-US" dirty="0">
              <a:latin typeface="Tahoma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242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APRAXIA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ahoma" charset="0"/>
              </a:rPr>
              <a:t>Oral </a:t>
            </a:r>
            <a:r>
              <a:rPr lang="en-US" dirty="0">
                <a:latin typeface="Tahoma" charset="0"/>
              </a:rPr>
              <a:t>a</a:t>
            </a:r>
            <a:r>
              <a:rPr lang="en-US" dirty="0" smtClean="0">
                <a:latin typeface="Tahoma" charset="0"/>
              </a:rPr>
              <a:t>praxia: </a:t>
            </a:r>
            <a:r>
              <a:rPr lang="en-US" dirty="0">
                <a:latin typeface="Tahoma" charset="0"/>
              </a:rPr>
              <a:t>inability to</a:t>
            </a:r>
          </a:p>
          <a:p>
            <a:pPr>
              <a:buNone/>
            </a:pPr>
            <a:r>
              <a:rPr lang="en-US" dirty="0">
                <a:latin typeface="Tahoma" charset="0"/>
              </a:rPr>
              <a:t>   program or plan motor movements for </a:t>
            </a:r>
          </a:p>
          <a:p>
            <a:pPr>
              <a:buNone/>
            </a:pPr>
            <a:r>
              <a:rPr lang="en-US" dirty="0">
                <a:latin typeface="Tahoma" charset="0"/>
              </a:rPr>
              <a:t>   </a:t>
            </a:r>
            <a:r>
              <a:rPr lang="en-US" dirty="0" smtClean="0">
                <a:latin typeface="Tahoma" charset="0"/>
              </a:rPr>
              <a:t>chewing/swallowing/blowing</a:t>
            </a:r>
            <a:endParaRPr lang="en-US" dirty="0">
              <a:latin typeface="Tahoma" charset="0"/>
            </a:endParaRPr>
          </a:p>
          <a:p>
            <a:endParaRPr lang="en-US" dirty="0">
              <a:latin typeface="Tahoma" charset="0"/>
            </a:endParaRPr>
          </a:p>
          <a:p>
            <a:r>
              <a:rPr lang="en-US" dirty="0">
                <a:latin typeface="Tahoma" charset="0"/>
              </a:rPr>
              <a:t>Verbal </a:t>
            </a:r>
            <a:r>
              <a:rPr lang="en-US" dirty="0" smtClean="0">
                <a:latin typeface="Tahoma" charset="0"/>
              </a:rPr>
              <a:t>apraxia: </a:t>
            </a:r>
            <a:r>
              <a:rPr lang="en-US" dirty="0">
                <a:latin typeface="Tahoma" charset="0"/>
              </a:rPr>
              <a:t>inability to </a:t>
            </a:r>
          </a:p>
          <a:p>
            <a:pPr>
              <a:buNone/>
            </a:pPr>
            <a:r>
              <a:rPr lang="en-US" dirty="0">
                <a:latin typeface="Tahoma" charset="0"/>
              </a:rPr>
              <a:t>   program or plan motor movements for </a:t>
            </a:r>
          </a:p>
          <a:p>
            <a:pPr>
              <a:buNone/>
            </a:pPr>
            <a:r>
              <a:rPr lang="en-US" dirty="0">
                <a:latin typeface="Tahoma" charset="0"/>
              </a:rPr>
              <a:t>   speech production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6028" y="5612524"/>
            <a:ext cx="8560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“Acquired Apraxia of Speech” www.asha.org. Retrieved from </a:t>
            </a:r>
            <a:r>
              <a:rPr lang="en-US" dirty="0" err="1"/>
              <a:t>ASHAwire</a:t>
            </a:r>
            <a:r>
              <a:rPr lang="en-US" dirty="0"/>
              <a:t> September 2017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530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Differential Diagnosis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399255"/>
              </p:ext>
            </p:extLst>
          </p:nvPr>
        </p:nvGraphicFramePr>
        <p:xfrm>
          <a:off x="838200" y="1825625"/>
          <a:ext cx="105156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DYSARTHRIA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APRAXIA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Oral mech exam reveals visible muscular deficits</a:t>
                      </a:r>
                      <a:r>
                        <a:rPr lang="en-US" sz="1600" baseline="0" dirty="0" smtClean="0"/>
                        <a:t> such as weakness, </a:t>
                      </a:r>
                      <a:r>
                        <a:rPr lang="en-US" sz="1600" baseline="0" dirty="0" smtClean="0"/>
                        <a:t>paralysis, </a:t>
                      </a:r>
                      <a:r>
                        <a:rPr lang="en-US" sz="1600" baseline="0" dirty="0" smtClean="0"/>
                        <a:t>and disorders of tone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Oral mech</a:t>
                      </a:r>
                      <a:r>
                        <a:rPr lang="en-US" sz="1600" baseline="0" dirty="0" smtClean="0"/>
                        <a:t> exam may reveal normal structures and the presence of oral apraxia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All components of speech may be affected</a:t>
                      </a:r>
                      <a:r>
                        <a:rPr lang="en-US" sz="1600" baseline="0" dirty="0" smtClean="0"/>
                        <a:t> (respiration, phonation, resonance, articulation and </a:t>
                      </a:r>
                      <a:r>
                        <a:rPr lang="en-US" sz="1600" baseline="0" dirty="0" smtClean="0"/>
                        <a:t>prosody)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Apraxia is predominantly</a:t>
                      </a:r>
                      <a:r>
                        <a:rPr lang="en-US" sz="1600" baseline="0" dirty="0" smtClean="0"/>
                        <a:t> a disorder affecting areas of articulation and prosody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It</a:t>
                      </a:r>
                      <a:r>
                        <a:rPr lang="en-US" sz="1600" baseline="0" dirty="0" smtClean="0"/>
                        <a:t> is less frequently associated with </a:t>
                      </a:r>
                      <a:r>
                        <a:rPr lang="en-US" sz="1600" baseline="0" dirty="0" smtClean="0"/>
                        <a:t>aphasia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It is frequently</a:t>
                      </a:r>
                      <a:r>
                        <a:rPr lang="en-US" sz="1600" baseline="0" dirty="0" smtClean="0"/>
                        <a:t> associated with </a:t>
                      </a:r>
                      <a:r>
                        <a:rPr lang="en-US" sz="1600" baseline="0" dirty="0" smtClean="0"/>
                        <a:t>aphasia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Deviant</a:t>
                      </a:r>
                      <a:r>
                        <a:rPr lang="en-US" sz="1600" baseline="0" dirty="0" smtClean="0"/>
                        <a:t> speech characteristics are consistent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Deviant</a:t>
                      </a:r>
                      <a:r>
                        <a:rPr lang="en-US" sz="1600" baseline="0" dirty="0" smtClean="0"/>
                        <a:t> speech characteristics are inconsistent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r>
                        <a:rPr lang="en-US" sz="1600" baseline="0" dirty="0" smtClean="0"/>
                        <a:t> difference between automatic and volitional speech utterances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Automatic</a:t>
                      </a:r>
                      <a:r>
                        <a:rPr lang="en-US" sz="1600" baseline="0" dirty="0" smtClean="0"/>
                        <a:t> speech is better than volitional speech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Errors are often distortions of simplifications</a:t>
                      </a:r>
                      <a:r>
                        <a:rPr lang="en-US" sz="1600" baseline="0" dirty="0" smtClean="0"/>
                        <a:t> of </a:t>
                      </a:r>
                      <a:r>
                        <a:rPr lang="en-US" sz="1600" baseline="0" dirty="0" smtClean="0"/>
                        <a:t>speech/rarely </a:t>
                      </a:r>
                      <a:r>
                        <a:rPr lang="en-US" sz="1600" baseline="0" dirty="0" smtClean="0"/>
                        <a:t>grope to correct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Errors are substitutions, distortions, additions,</a:t>
                      </a:r>
                      <a:r>
                        <a:rPr lang="en-US" sz="1600" baseline="0" dirty="0" smtClean="0"/>
                        <a:t> repetitions, and prolongations/groping and self corrections are common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6386" y="5754414"/>
            <a:ext cx="90651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Duffy, J. R. (2013). </a:t>
            </a:r>
            <a:r>
              <a:rPr lang="en-US" i="1" dirty="0"/>
              <a:t>Motor speech disorders: Substrates, differential diagnosis, and management</a:t>
            </a:r>
            <a:r>
              <a:rPr lang="en-US" dirty="0"/>
              <a:t>(3rd ed.). St. Louis, MO: Elsevier Mosby.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116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Motor Speech Disorders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85497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746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Plan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Realistic, functional goals</a:t>
            </a:r>
          </a:p>
          <a:p>
            <a:r>
              <a:rPr lang="en-US" dirty="0"/>
              <a:t>Patient/family input into treatment goals</a:t>
            </a:r>
          </a:p>
          <a:p>
            <a:r>
              <a:rPr lang="en-US" dirty="0"/>
              <a:t>Estimation of duration and frequency</a:t>
            </a:r>
          </a:p>
          <a:p>
            <a:r>
              <a:rPr lang="en-US" dirty="0"/>
              <a:t>Provide measurable client driven goals</a:t>
            </a:r>
          </a:p>
          <a:p>
            <a:r>
              <a:rPr lang="en-US" dirty="0"/>
              <a:t>Expectation of improvement</a:t>
            </a:r>
          </a:p>
          <a:p>
            <a:r>
              <a:rPr lang="en-US" dirty="0"/>
              <a:t>Documentation of progress on goals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241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a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point of breakdown based on evaluation, observation, client information</a:t>
            </a:r>
          </a:p>
          <a:p>
            <a:r>
              <a:rPr lang="en-US" dirty="0"/>
              <a:t>Components of a goal</a:t>
            </a:r>
          </a:p>
          <a:p>
            <a:pPr lvl="1"/>
            <a:r>
              <a:rPr lang="en-US" dirty="0"/>
              <a:t>Client behaviors (i.e</a:t>
            </a:r>
            <a:r>
              <a:rPr lang="en-US" dirty="0" smtClean="0"/>
              <a:t>., </a:t>
            </a:r>
            <a:r>
              <a:rPr lang="en-US" dirty="0" smtClean="0"/>
              <a:t>a patient will </a:t>
            </a:r>
            <a:r>
              <a:rPr lang="en-US" dirty="0"/>
              <a:t>utilize, </a:t>
            </a:r>
            <a:r>
              <a:rPr lang="en-US" dirty="0" smtClean="0"/>
              <a:t>a patient will </a:t>
            </a:r>
            <a:r>
              <a:rPr lang="en-US" dirty="0"/>
              <a:t>complete)</a:t>
            </a:r>
          </a:p>
          <a:p>
            <a:pPr lvl="1"/>
            <a:r>
              <a:rPr lang="en-US" dirty="0"/>
              <a:t>Condition (i.e., amount </a:t>
            </a:r>
            <a:r>
              <a:rPr lang="en-US" dirty="0" smtClean="0"/>
              <a:t>cues </a:t>
            </a:r>
            <a:r>
              <a:rPr lang="en-US" dirty="0"/>
              <a:t>and response time)</a:t>
            </a:r>
          </a:p>
          <a:p>
            <a:pPr lvl="1"/>
            <a:r>
              <a:rPr lang="en-US" dirty="0"/>
              <a:t>Criterion (i.e., quantitative and qualitative)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80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Motor Speech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end of this power point module, you should be have a better awareness of the following:</a:t>
            </a:r>
          </a:p>
          <a:p>
            <a:pPr lvl="1"/>
            <a:r>
              <a:rPr lang="en-US" dirty="0" smtClean="0"/>
              <a:t>Describe the definition of a </a:t>
            </a:r>
            <a:r>
              <a:rPr lang="en-US" dirty="0" smtClean="0"/>
              <a:t>motor </a:t>
            </a:r>
            <a:r>
              <a:rPr lang="en-US" dirty="0"/>
              <a:t>s</a:t>
            </a:r>
            <a:r>
              <a:rPr lang="en-US" dirty="0" smtClean="0"/>
              <a:t>peech </a:t>
            </a:r>
            <a:r>
              <a:rPr lang="en-US" dirty="0"/>
              <a:t>d</a:t>
            </a:r>
            <a:r>
              <a:rPr lang="en-US" dirty="0" smtClean="0"/>
              <a:t>isorder 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Describe the difference between </a:t>
            </a:r>
            <a:r>
              <a:rPr lang="en-US" dirty="0" smtClean="0"/>
              <a:t>dysarthria </a:t>
            </a:r>
            <a:r>
              <a:rPr lang="en-US" dirty="0" smtClean="0"/>
              <a:t>and </a:t>
            </a:r>
            <a:r>
              <a:rPr lang="en-US" dirty="0" smtClean="0"/>
              <a:t>apraxia 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One to two key characteristics </a:t>
            </a:r>
            <a:r>
              <a:rPr lang="en-US" dirty="0" smtClean="0"/>
              <a:t>regarding the different types of dysarthria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Two to three key </a:t>
            </a:r>
            <a:r>
              <a:rPr lang="en-US" dirty="0" smtClean="0"/>
              <a:t>factors with </a:t>
            </a:r>
            <a:r>
              <a:rPr lang="en-US" dirty="0" smtClean="0"/>
              <a:t>assessment </a:t>
            </a:r>
            <a:r>
              <a:rPr lang="en-US" dirty="0" smtClean="0"/>
              <a:t>and </a:t>
            </a:r>
            <a:r>
              <a:rPr lang="en-US" dirty="0" smtClean="0"/>
              <a:t>treatment </a:t>
            </a:r>
            <a:r>
              <a:rPr lang="en-US" dirty="0" smtClean="0"/>
              <a:t>in </a:t>
            </a:r>
            <a:r>
              <a:rPr lang="en-US" dirty="0" smtClean="0"/>
              <a:t>motor </a:t>
            </a:r>
            <a:r>
              <a:rPr lang="en-US" dirty="0"/>
              <a:t>s</a:t>
            </a:r>
            <a:r>
              <a:rPr lang="en-US" dirty="0" smtClean="0"/>
              <a:t>peech </a:t>
            </a:r>
            <a:r>
              <a:rPr lang="en-US" dirty="0"/>
              <a:t>d</a:t>
            </a:r>
            <a:r>
              <a:rPr lang="en-US" dirty="0" smtClean="0"/>
              <a:t>isorders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55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Words and phrases that are motivating and </a:t>
            </a:r>
            <a:r>
              <a:rPr lang="en-US" dirty="0" smtClean="0"/>
              <a:t>functional</a:t>
            </a:r>
          </a:p>
          <a:p>
            <a:pPr lvl="1"/>
            <a:r>
              <a:rPr lang="en-US" dirty="0" smtClean="0"/>
              <a:t>Themes that involve daily routines, meals, social settings, ADLS, </a:t>
            </a:r>
            <a:r>
              <a:rPr lang="en-US" dirty="0" smtClean="0"/>
              <a:t>etc.</a:t>
            </a:r>
            <a:endParaRPr lang="en-US" dirty="0"/>
          </a:p>
          <a:p>
            <a:r>
              <a:rPr lang="en-US" dirty="0"/>
              <a:t>Self selected speech </a:t>
            </a:r>
            <a:r>
              <a:rPr lang="en-US" dirty="0" smtClean="0"/>
              <a:t>stimuli</a:t>
            </a:r>
            <a:endParaRPr lang="en-US" dirty="0"/>
          </a:p>
          <a:p>
            <a:r>
              <a:rPr lang="en-US" dirty="0"/>
              <a:t>Basic wants and </a:t>
            </a:r>
            <a:r>
              <a:rPr lang="en-US" dirty="0" smtClean="0"/>
              <a:t>needs</a:t>
            </a:r>
          </a:p>
          <a:p>
            <a:pPr lvl="1"/>
            <a:r>
              <a:rPr lang="en-US" dirty="0" smtClean="0"/>
              <a:t>Including needs for simple ADLS-bathroom, bedroom, dressing, meals, medication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9851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to Compensate for Dysarthria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Speak slowly</a:t>
            </a:r>
          </a:p>
          <a:p>
            <a:r>
              <a:rPr lang="en-US" dirty="0"/>
              <a:t>Exaggerate pronunciation</a:t>
            </a:r>
          </a:p>
          <a:p>
            <a:r>
              <a:rPr lang="en-US" dirty="0"/>
              <a:t>Speak on exhalation/louder</a:t>
            </a:r>
          </a:p>
          <a:p>
            <a:r>
              <a:rPr lang="en-US" dirty="0"/>
              <a:t>Syllable by syllable</a:t>
            </a:r>
          </a:p>
          <a:p>
            <a:r>
              <a:rPr lang="en-US" dirty="0"/>
              <a:t>Pause between words</a:t>
            </a:r>
          </a:p>
          <a:p>
            <a:r>
              <a:rPr lang="en-US" dirty="0"/>
              <a:t>Utilize breath support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2232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Hierarchy for Motor Speech Disorders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sounds, oral motor movements</a:t>
            </a:r>
          </a:p>
          <a:p>
            <a:r>
              <a:rPr lang="en-US" dirty="0"/>
              <a:t>CV combinations</a:t>
            </a:r>
          </a:p>
          <a:p>
            <a:r>
              <a:rPr lang="en-US" dirty="0"/>
              <a:t>CVC Combinations</a:t>
            </a:r>
          </a:p>
          <a:p>
            <a:r>
              <a:rPr lang="en-US" dirty="0"/>
              <a:t>CVCV Combinations</a:t>
            </a:r>
          </a:p>
          <a:p>
            <a:r>
              <a:rPr lang="en-US" dirty="0"/>
              <a:t>Short </a:t>
            </a:r>
            <a:r>
              <a:rPr lang="en-US" dirty="0" smtClean="0"/>
              <a:t>phrases</a:t>
            </a:r>
            <a:endParaRPr lang="en-US" dirty="0"/>
          </a:p>
          <a:p>
            <a:r>
              <a:rPr lang="en-US" dirty="0"/>
              <a:t>Single </a:t>
            </a:r>
            <a:r>
              <a:rPr lang="en-US" dirty="0" smtClean="0"/>
              <a:t>sentence </a:t>
            </a:r>
            <a:r>
              <a:rPr lang="en-US" dirty="0"/>
              <a:t>l</a:t>
            </a:r>
            <a:r>
              <a:rPr lang="en-US" dirty="0" smtClean="0"/>
              <a:t>ength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Increasing the target stimuli with each success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0638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frequent practice of speech targets</a:t>
            </a:r>
          </a:p>
          <a:p>
            <a:r>
              <a:rPr lang="en-US" dirty="0"/>
              <a:t>Focus on accurate speech </a:t>
            </a:r>
            <a:r>
              <a:rPr lang="en-US" dirty="0" smtClean="0"/>
              <a:t>movement/placement/position</a:t>
            </a:r>
            <a:endParaRPr lang="en-US" dirty="0"/>
          </a:p>
          <a:p>
            <a:r>
              <a:rPr lang="en-US" dirty="0"/>
              <a:t>Provide sensory and visual input</a:t>
            </a:r>
          </a:p>
          <a:p>
            <a:r>
              <a:rPr lang="en-US" dirty="0"/>
              <a:t>Structure v. less structure treatments</a:t>
            </a:r>
          </a:p>
          <a:p>
            <a:pPr lvl="1"/>
            <a:r>
              <a:rPr lang="en-US" dirty="0"/>
              <a:t>Script training			-Sensory cues</a:t>
            </a:r>
          </a:p>
          <a:p>
            <a:pPr lvl="1"/>
            <a:r>
              <a:rPr lang="en-US" dirty="0"/>
              <a:t>Sound production		</a:t>
            </a:r>
            <a:r>
              <a:rPr lang="en-US" dirty="0" smtClean="0"/>
              <a:t>-</a:t>
            </a:r>
            <a:r>
              <a:rPr lang="en-US" dirty="0"/>
              <a:t>Tactile cues</a:t>
            </a:r>
          </a:p>
          <a:p>
            <a:pPr lvl="1"/>
            <a:r>
              <a:rPr lang="en-US" dirty="0"/>
              <a:t>MIT				-Pacing</a:t>
            </a:r>
          </a:p>
          <a:p>
            <a:pPr lvl="1"/>
            <a:r>
              <a:rPr lang="en-US" dirty="0"/>
              <a:t>Contrastive Stress		</a:t>
            </a:r>
            <a:r>
              <a:rPr lang="en-US" dirty="0" smtClean="0"/>
              <a:t>-</a:t>
            </a:r>
            <a:r>
              <a:rPr lang="en-US" dirty="0"/>
              <a:t>PROMPT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436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“Acquired Apraxia of Speech” </a:t>
            </a:r>
            <a:r>
              <a:rPr lang="en-US" dirty="0" err="1"/>
              <a:t>www.asha.org</a:t>
            </a:r>
            <a:r>
              <a:rPr lang="en-US" dirty="0"/>
              <a:t>. Retrieved from </a:t>
            </a:r>
            <a:r>
              <a:rPr lang="en-US" dirty="0" err="1"/>
              <a:t>ASHAwire</a:t>
            </a:r>
            <a:r>
              <a:rPr lang="en-US" dirty="0"/>
              <a:t> September 2017  </a:t>
            </a:r>
          </a:p>
          <a:p>
            <a:r>
              <a:rPr lang="en-US" dirty="0"/>
              <a:t>Brookshire, Robert H., and Malcolm R. McNeil. </a:t>
            </a:r>
            <a:r>
              <a:rPr lang="en-US" i="1" dirty="0"/>
              <a:t>Introduction to Neurogenic Communication Disorders</a:t>
            </a:r>
            <a:r>
              <a:rPr lang="en-US" dirty="0"/>
              <a:t>. Mosby </a:t>
            </a:r>
            <a:r>
              <a:rPr lang="en-US" dirty="0" err="1"/>
              <a:t>Inc</a:t>
            </a:r>
            <a:r>
              <a:rPr lang="en-US" dirty="0"/>
              <a:t>, 2015</a:t>
            </a:r>
          </a:p>
          <a:p>
            <a:r>
              <a:rPr lang="en-US" dirty="0"/>
              <a:t>Duffy, J. R. (2013). </a:t>
            </a:r>
            <a:r>
              <a:rPr lang="en-US" i="1" dirty="0"/>
              <a:t>Motor speech disorders: Substrates, differential diagnosis, and management</a:t>
            </a:r>
            <a:r>
              <a:rPr lang="en-US" dirty="0"/>
              <a:t>(3rd ed.). St. Louis, MO: Elsevier Mosby.</a:t>
            </a:r>
          </a:p>
          <a:p>
            <a:r>
              <a:rPr lang="en-US" dirty="0"/>
              <a:t>“Dysarthria”. </a:t>
            </a:r>
            <a:r>
              <a:rPr lang="en-US" dirty="0" err="1"/>
              <a:t>www.asha.org</a:t>
            </a:r>
            <a:r>
              <a:rPr lang="en-US" dirty="0"/>
              <a:t>. Retrieved from </a:t>
            </a:r>
            <a:r>
              <a:rPr lang="en-US" dirty="0" err="1"/>
              <a:t>ASHAwire</a:t>
            </a:r>
            <a:r>
              <a:rPr lang="en-US" dirty="0"/>
              <a:t> September </a:t>
            </a:r>
            <a:r>
              <a:rPr lang="en-US" dirty="0" smtClean="0"/>
              <a:t>2017. </a:t>
            </a:r>
            <a:endParaRPr lang="en-US" dirty="0"/>
          </a:p>
          <a:p>
            <a:r>
              <a:rPr lang="en-US" dirty="0" err="1" smtClean="0"/>
              <a:t>Liss</a:t>
            </a:r>
            <a:r>
              <a:rPr lang="en-US" dirty="0"/>
              <a:t>, Julie M., Sue </a:t>
            </a:r>
            <a:r>
              <a:rPr lang="en-US" dirty="0" err="1"/>
              <a:t>LeGendre</a:t>
            </a:r>
            <a:r>
              <a:rPr lang="en-US" dirty="0"/>
              <a:t>, and Andrew J. </a:t>
            </a:r>
            <a:r>
              <a:rPr lang="en-US" dirty="0" err="1"/>
              <a:t>Lotto.Discriminating</a:t>
            </a:r>
            <a:r>
              <a:rPr lang="en-US" dirty="0"/>
              <a:t> Dysarthria Type From Envelope Modulation Spectra. </a:t>
            </a:r>
            <a:r>
              <a:rPr lang="en-US" i="1" dirty="0"/>
              <a:t>Journal of Speech, Language, and Hearing Research</a:t>
            </a:r>
            <a:r>
              <a:rPr lang="en-US" dirty="0"/>
              <a:t>, October 2010, Vol. 53, 1246-1255. doi:10.1044/1092-4388(2010/09-0121). </a:t>
            </a:r>
            <a:r>
              <a:rPr lang="en-US" i="1" dirty="0"/>
              <a:t>History: </a:t>
            </a:r>
            <a:r>
              <a:rPr lang="en-US" dirty="0"/>
              <a:t>Received June 18, 2009; Accepted February 18, </a:t>
            </a:r>
            <a:r>
              <a:rPr lang="en-US" dirty="0" smtClean="0"/>
              <a:t>2010.</a:t>
            </a:r>
            <a:endParaRPr lang="en-US" dirty="0"/>
          </a:p>
          <a:p>
            <a:r>
              <a:rPr lang="en-US" dirty="0"/>
              <a:t> McNeil, M. R., Robin, D. A., &amp; Schmidt, R. A. (2009). Apraxia of speech: Definition, differentiation, and treatment. In McNeil, M. R. (Ed.), </a:t>
            </a:r>
            <a:r>
              <a:rPr lang="en-US" i="1" dirty="0"/>
              <a:t>Clinical management of sensorimotor speech disorders</a:t>
            </a:r>
            <a:r>
              <a:rPr lang="en-US" dirty="0"/>
              <a:t> (2nd ed., pp. 249–268). New York, NY: </a:t>
            </a:r>
            <a:r>
              <a:rPr lang="en-US" dirty="0" err="1" smtClean="0"/>
              <a:t>Thieme</a:t>
            </a:r>
            <a:r>
              <a:rPr lang="en-US" dirty="0"/>
              <a:t>.</a:t>
            </a:r>
          </a:p>
          <a:p>
            <a:r>
              <a:rPr lang="en-US" dirty="0" err="1"/>
              <a:t>Wambaugh</a:t>
            </a:r>
            <a:r>
              <a:rPr lang="en-US" dirty="0"/>
              <a:t>, J. L., </a:t>
            </a:r>
            <a:r>
              <a:rPr lang="en-US" dirty="0" err="1"/>
              <a:t>Nessler</a:t>
            </a:r>
            <a:r>
              <a:rPr lang="en-US" dirty="0"/>
              <a:t>, C., Cameron, R., </a:t>
            </a:r>
            <a:r>
              <a:rPr lang="en-US" dirty="0" err="1"/>
              <a:t>Mauszycki</a:t>
            </a:r>
            <a:r>
              <a:rPr lang="en-US" dirty="0"/>
              <a:t>, &amp; S. ( 2012). Acquired apraxia of speech: The effects of repeated practice and rate/rhythm control treatments on sound production accuracy. </a:t>
            </a:r>
            <a:r>
              <a:rPr lang="en-US" i="1" dirty="0"/>
              <a:t>American Journal of Speech-Language Pathology</a:t>
            </a:r>
            <a:r>
              <a:rPr lang="en-US" dirty="0"/>
              <a:t>, </a:t>
            </a:r>
            <a:r>
              <a:rPr lang="en-US" i="1" dirty="0"/>
              <a:t>21</a:t>
            </a:r>
            <a:r>
              <a:rPr lang="en-US" dirty="0"/>
              <a:t>, s5– s27.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18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MOTOR SPEECH DISORDERS			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motor speech disorder is defined as:</a:t>
            </a:r>
          </a:p>
          <a:p>
            <a:endParaRPr lang="en-US" dirty="0"/>
          </a:p>
          <a:p>
            <a:pPr lvl="1"/>
            <a:r>
              <a:rPr lang="en-US" dirty="0" smtClean="0"/>
              <a:t>“An </a:t>
            </a:r>
            <a:r>
              <a:rPr lang="en-US" dirty="0"/>
              <a:t>impairment resulting from neurologic damage that affects the motor control of speech muscles or motor program of speech movements” </a:t>
            </a:r>
            <a:r>
              <a:rPr lang="en-US" dirty="0"/>
              <a:t>(</a:t>
            </a:r>
            <a:r>
              <a:rPr lang="en-US" dirty="0" smtClean="0"/>
              <a:t>ASHA)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The most common are </a:t>
            </a:r>
            <a:r>
              <a:rPr lang="en-US" dirty="0" smtClean="0"/>
              <a:t>dysarthria </a:t>
            </a:r>
            <a:r>
              <a:rPr lang="en-US" dirty="0"/>
              <a:t>and </a:t>
            </a:r>
            <a:r>
              <a:rPr lang="en-US" dirty="0" smtClean="0"/>
              <a:t>apraxia </a:t>
            </a:r>
            <a:r>
              <a:rPr lang="en-US" dirty="0"/>
              <a:t>of </a:t>
            </a:r>
            <a:r>
              <a:rPr lang="en-US" dirty="0" smtClean="0"/>
              <a:t>speech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368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DYSARTHRIA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Dysarthria is a neurologic motor speech impairment characterized by:</a:t>
            </a:r>
          </a:p>
          <a:p>
            <a:pPr lvl="1"/>
            <a:r>
              <a:rPr lang="en-US" dirty="0"/>
              <a:t>Slow, weak, uncontrolled movements of the speech musculature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speech </a:t>
            </a:r>
            <a:r>
              <a:rPr lang="en-US" dirty="0"/>
              <a:t>disorder in the </a:t>
            </a:r>
            <a:r>
              <a:rPr lang="en-US" b="1" dirty="0"/>
              <a:t>execution</a:t>
            </a:r>
            <a:r>
              <a:rPr lang="en-US" dirty="0"/>
              <a:t> of the speech patterns</a:t>
            </a:r>
          </a:p>
          <a:p>
            <a:pPr lvl="1"/>
            <a:r>
              <a:rPr lang="en-US" dirty="0" smtClean="0"/>
              <a:t>Reduced speech </a:t>
            </a:r>
            <a:r>
              <a:rPr lang="en-US" dirty="0"/>
              <a:t>intelligibility and reduced ability to function in communicative situations</a:t>
            </a:r>
          </a:p>
          <a:p>
            <a:pPr lvl="1"/>
            <a:r>
              <a:rPr lang="en-US" dirty="0" smtClean="0"/>
              <a:t>The ways </a:t>
            </a:r>
            <a:r>
              <a:rPr lang="en-US" dirty="0"/>
              <a:t>in which the neurological defects interfere with outward flow of speech, resulting in the </a:t>
            </a:r>
            <a:r>
              <a:rPr lang="en-US" dirty="0" smtClean="0"/>
              <a:t>perception </a:t>
            </a:r>
            <a:r>
              <a:rPr lang="en-US" dirty="0"/>
              <a:t>of disturbed speech rhythm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703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DYSARTHRIA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Dysarthria can be congenital, such as cerebral palsy</a:t>
            </a:r>
          </a:p>
          <a:p>
            <a:r>
              <a:rPr lang="en-US" dirty="0"/>
              <a:t>Dysarthria can be acquired, such as from a stroke, brain injury, and/or Parkinson’s Disease</a:t>
            </a:r>
          </a:p>
          <a:p>
            <a:r>
              <a:rPr lang="en-US" dirty="0"/>
              <a:t>Dysarthria can lead to social isolation given impairments in functional communication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440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DYSARTHRIA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Flaccid</a:t>
            </a:r>
          </a:p>
          <a:p>
            <a:r>
              <a:rPr lang="en-US" dirty="0"/>
              <a:t>Spastic</a:t>
            </a:r>
          </a:p>
          <a:p>
            <a:r>
              <a:rPr lang="en-US" dirty="0"/>
              <a:t>Ataxic</a:t>
            </a:r>
          </a:p>
          <a:p>
            <a:r>
              <a:rPr lang="en-US" dirty="0"/>
              <a:t>Hypokinetic</a:t>
            </a:r>
          </a:p>
          <a:p>
            <a:r>
              <a:rPr lang="en-US" dirty="0"/>
              <a:t>Hyperkinetic</a:t>
            </a:r>
          </a:p>
          <a:p>
            <a:r>
              <a:rPr lang="en-US" dirty="0"/>
              <a:t>Unilateral Upper Motor Neuron</a:t>
            </a:r>
          </a:p>
          <a:p>
            <a:r>
              <a:rPr lang="en-US" dirty="0"/>
              <a:t>Mixed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5722883"/>
            <a:ext cx="8384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Brookshire, Robert H., and Malcolm R. McNeil. </a:t>
            </a:r>
            <a:r>
              <a:rPr lang="en-US" i="1" dirty="0"/>
              <a:t>Introduction to Neurogenic Communication Disorders</a:t>
            </a:r>
            <a:r>
              <a:rPr lang="en-US" dirty="0"/>
              <a:t>. Mosby </a:t>
            </a:r>
            <a:r>
              <a:rPr lang="en-US" dirty="0" err="1"/>
              <a:t>Inc</a:t>
            </a:r>
            <a:r>
              <a:rPr lang="en-US" dirty="0"/>
              <a:t>,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345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FLACCID DYSARTHRIA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Flaccid dysarthria is characterized by a weakness and reduced force of muscle contractions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/>
              <a:t>Patients often appear:</a:t>
            </a:r>
          </a:p>
          <a:p>
            <a:pPr lvl="1"/>
            <a:r>
              <a:rPr lang="en-US" dirty="0" smtClean="0"/>
              <a:t>Hyper-nasal</a:t>
            </a:r>
            <a:endParaRPr lang="en-US" dirty="0"/>
          </a:p>
          <a:p>
            <a:pPr lvl="1"/>
            <a:r>
              <a:rPr lang="en-US" dirty="0"/>
              <a:t>Produce nasal emissions</a:t>
            </a:r>
          </a:p>
          <a:p>
            <a:pPr lvl="1"/>
            <a:r>
              <a:rPr lang="en-US" dirty="0"/>
              <a:t>Continuously breathy</a:t>
            </a:r>
          </a:p>
          <a:p>
            <a:pPr lvl="1"/>
            <a:r>
              <a:rPr lang="en-US" dirty="0"/>
              <a:t>Produce a stridor (audible inspirations)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263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SPASTIC DYARTHRIA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Spastic Dysarthria is characterized by spasticity, slowness of movement, and reduced range of motion/weakness</a:t>
            </a:r>
          </a:p>
          <a:p>
            <a:r>
              <a:rPr lang="en-US" dirty="0"/>
              <a:t>Patients often appear to have:</a:t>
            </a:r>
          </a:p>
          <a:p>
            <a:pPr lvl="1"/>
            <a:r>
              <a:rPr lang="en-US" dirty="0"/>
              <a:t>Slow rate of speech</a:t>
            </a:r>
          </a:p>
          <a:p>
            <a:pPr lvl="1"/>
            <a:r>
              <a:rPr lang="en-US" dirty="0" smtClean="0"/>
              <a:t>Harsh/strained/strangled </a:t>
            </a:r>
            <a:r>
              <a:rPr lang="en-US" dirty="0"/>
              <a:t>voice quality</a:t>
            </a:r>
          </a:p>
          <a:p>
            <a:pPr lvl="1"/>
            <a:r>
              <a:rPr lang="en-US" dirty="0"/>
              <a:t>Reduced variability of pitch and loudness</a:t>
            </a:r>
          </a:p>
          <a:p>
            <a:pPr lvl="1"/>
            <a:r>
              <a:rPr lang="en-US" dirty="0"/>
              <a:t>Slow, regular AMRs at oral mechanism exam</a:t>
            </a:r>
          </a:p>
          <a:p>
            <a:pPr lvl="2"/>
            <a:r>
              <a:rPr lang="en-US" dirty="0"/>
              <a:t>AMRS </a:t>
            </a:r>
            <a:r>
              <a:rPr lang="en-US" dirty="0" smtClean="0"/>
              <a:t>(alternate </a:t>
            </a:r>
            <a:r>
              <a:rPr lang="en-US" dirty="0"/>
              <a:t>m</a:t>
            </a:r>
            <a:r>
              <a:rPr lang="en-US" dirty="0" smtClean="0"/>
              <a:t>otion </a:t>
            </a:r>
            <a:r>
              <a:rPr lang="en-US" dirty="0"/>
              <a:t>r</a:t>
            </a:r>
            <a:r>
              <a:rPr lang="en-US" dirty="0" smtClean="0"/>
              <a:t>ates</a:t>
            </a:r>
            <a:r>
              <a:rPr lang="en-US" dirty="0"/>
              <a:t>) also known as </a:t>
            </a:r>
            <a:r>
              <a:rPr lang="en-US" dirty="0" smtClean="0"/>
              <a:t>diadochokinetic </a:t>
            </a:r>
            <a:r>
              <a:rPr lang="en-US" dirty="0"/>
              <a:t>rates</a:t>
            </a:r>
          </a:p>
          <a:p>
            <a:pPr lvl="3"/>
            <a:r>
              <a:rPr lang="en-US" dirty="0"/>
              <a:t>They judge the speed/regularity of movement of </a:t>
            </a:r>
            <a:r>
              <a:rPr lang="en-US" dirty="0" smtClean="0"/>
              <a:t>the articulators</a:t>
            </a:r>
            <a:endParaRPr lang="en-US" dirty="0"/>
          </a:p>
          <a:p>
            <a:pPr lvl="1"/>
            <a:r>
              <a:rPr lang="en-US" dirty="0"/>
              <a:t>Imprecise </a:t>
            </a:r>
            <a:r>
              <a:rPr lang="en-US" dirty="0" smtClean="0"/>
              <a:t>consonants</a:t>
            </a:r>
            <a:endParaRPr lang="en-US" dirty="0"/>
          </a:p>
          <a:p>
            <a:pPr lvl="1"/>
            <a:r>
              <a:rPr lang="en-US" dirty="0"/>
              <a:t>Reduced nasality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669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ATAXIA DYSARTHRIA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Ataxic </a:t>
            </a:r>
            <a:r>
              <a:rPr lang="en-US" dirty="0" smtClean="0"/>
              <a:t>dysarthria </a:t>
            </a:r>
            <a:r>
              <a:rPr lang="en-US" dirty="0"/>
              <a:t>is characterized primarily by incoordination and </a:t>
            </a:r>
            <a:r>
              <a:rPr lang="en-US" dirty="0" err="1" smtClean="0"/>
              <a:t>hypotonia</a:t>
            </a:r>
            <a:endParaRPr lang="en-US" dirty="0"/>
          </a:p>
          <a:p>
            <a:r>
              <a:rPr lang="en-US" dirty="0"/>
              <a:t>It is primarily an articulatory and prosody disorder of speech</a:t>
            </a:r>
          </a:p>
          <a:p>
            <a:r>
              <a:rPr lang="en-US" dirty="0"/>
              <a:t>Patients often appear to have:</a:t>
            </a:r>
          </a:p>
          <a:p>
            <a:pPr lvl="1"/>
            <a:r>
              <a:rPr lang="en-US" dirty="0"/>
              <a:t>Irregular articulatory breakdowns</a:t>
            </a:r>
          </a:p>
          <a:p>
            <a:pPr lvl="1"/>
            <a:r>
              <a:rPr lang="en-US" dirty="0"/>
              <a:t>Irregular AMRs</a:t>
            </a:r>
          </a:p>
          <a:p>
            <a:pPr lvl="1"/>
            <a:r>
              <a:rPr lang="en-US" dirty="0"/>
              <a:t>Vowel distortions</a:t>
            </a:r>
          </a:p>
          <a:p>
            <a:pPr lvl="1"/>
            <a:r>
              <a:rPr lang="en-US" dirty="0"/>
              <a:t>Excess and equal stress</a:t>
            </a:r>
          </a:p>
          <a:p>
            <a:pPr lvl="1"/>
            <a:r>
              <a:rPr lang="en-US" dirty="0"/>
              <a:t>Excess loudness </a:t>
            </a:r>
            <a:r>
              <a:rPr lang="en-US" dirty="0" smtClean="0"/>
              <a:t>variations (they </a:t>
            </a:r>
            <a:r>
              <a:rPr lang="en-US" dirty="0"/>
              <a:t>may be slurred and </a:t>
            </a:r>
            <a:r>
              <a:rPr lang="en-US" dirty="0" smtClean="0"/>
              <a:t>loud)</a:t>
            </a:r>
            <a:endParaRPr lang="en-US" dirty="0"/>
          </a:p>
          <a:p>
            <a:pPr lvl="1"/>
            <a:r>
              <a:rPr lang="en-US" dirty="0" err="1" smtClean="0"/>
              <a:t>Dysprosody</a:t>
            </a:r>
            <a:r>
              <a:rPr lang="en-US" dirty="0" smtClean="0"/>
              <a:t> (no </a:t>
            </a:r>
            <a:r>
              <a:rPr lang="en-US" dirty="0"/>
              <a:t>melodic emphasis to their </a:t>
            </a:r>
            <a:r>
              <a:rPr lang="en-US" dirty="0" smtClean="0"/>
              <a:t>speech)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22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1084</Words>
  <Application>Microsoft Office PowerPoint</Application>
  <PresentationFormat>Widescreen</PresentationFormat>
  <Paragraphs>185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Tahoma</vt:lpstr>
      <vt:lpstr>1_Office Theme</vt:lpstr>
      <vt:lpstr>Motor Speech Disorders</vt:lpstr>
      <vt:lpstr>Motor Speech Disorders</vt:lpstr>
      <vt:lpstr>MOTOR SPEECH DISORDERS     </vt:lpstr>
      <vt:lpstr>DYSARTHRIA</vt:lpstr>
      <vt:lpstr>DYSARTHRIA</vt:lpstr>
      <vt:lpstr>TYPES OF DYSARTHRIA</vt:lpstr>
      <vt:lpstr>FLACCID DYSARTHRIA</vt:lpstr>
      <vt:lpstr>SPASTIC DYARTHRIA</vt:lpstr>
      <vt:lpstr>ATAXIA DYSARTHRIA</vt:lpstr>
      <vt:lpstr>HYPOKINETIC DYSARTHRIA</vt:lpstr>
      <vt:lpstr>HYPERKINETIC DYSARTHRIA</vt:lpstr>
      <vt:lpstr>UNILATERAL UPPER MOTOR NEURON DYSARTHRIA</vt:lpstr>
      <vt:lpstr>MIXED DYSARTHRIA</vt:lpstr>
      <vt:lpstr>APRAXIA</vt:lpstr>
      <vt:lpstr>TYPES OF APRAXIA</vt:lpstr>
      <vt:lpstr>Differential Diagnosis</vt:lpstr>
      <vt:lpstr>Evaluation of Motor Speech Disorders</vt:lpstr>
      <vt:lpstr>Treatment Plan Variables</vt:lpstr>
      <vt:lpstr>Components of a Goal</vt:lpstr>
      <vt:lpstr>Treatment Considerations</vt:lpstr>
      <vt:lpstr>Strategies to Compensate for Dysarthria</vt:lpstr>
      <vt:lpstr>Task Hierarchy for Motor Speech Disorders </vt:lpstr>
      <vt:lpstr>Treatment Options</vt:lpstr>
      <vt:lpstr>References</vt:lpstr>
    </vt:vector>
  </TitlesOfParts>
  <Company>SmithBucklin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Curtis, Cameron</dc:creator>
  <cp:lastModifiedBy>Hahn, Eunice</cp:lastModifiedBy>
  <cp:revision>17</cp:revision>
  <dcterms:created xsi:type="dcterms:W3CDTF">2017-09-28T15:52:48Z</dcterms:created>
  <dcterms:modified xsi:type="dcterms:W3CDTF">2019-11-12T16:43:42Z</dcterms:modified>
</cp:coreProperties>
</file>